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89c9039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89c9039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88d0f53dd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88d0f53dd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8d0f53dd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88d0f53dd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88d0f53dd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88d0f53dd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88d0f53dd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88d0f53dd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88d0f53dd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88d0f53dd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88d0f53d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88d0f53d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88d0f53dd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88d0f53dd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89c90395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89c90395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88d0f53d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88d0f53d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88d0f53dd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88d0f53dd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89c90395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89c90395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88d0f53d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88d0f53d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88d0f53dd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88d0f53dd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88d0f53dd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88d0f53dd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88d0f53dd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88d0f53d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88d0f53dd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88d0f53dd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88d0f53dd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88d0f53dd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94000" y="1739400"/>
            <a:ext cx="85560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GME Stock Forecasting with NLP</a:t>
            </a:r>
            <a:endParaRPr/>
          </a:p>
        </p:txBody>
      </p:sp>
      <p:sp>
        <p:nvSpPr>
          <p:cNvPr id="87" name="Google Shape;87;p13"/>
          <p:cNvSpPr txBox="1"/>
          <p:nvPr>
            <p:ph idx="1" type="subTitle"/>
          </p:nvPr>
        </p:nvSpPr>
        <p:spPr>
          <a:xfrm>
            <a:off x="1295527" y="286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Joey Xie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05050" y="6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Bert Sentiment Analysis(Baseline)</a:t>
            </a:r>
            <a:endParaRPr/>
          </a:p>
          <a:p>
            <a:pPr indent="0" lvl="0" marL="0" rtl="0" algn="l">
              <a:spcBef>
                <a:spcPts val="0"/>
              </a:spcBef>
              <a:spcAft>
                <a:spcPts val="0"/>
              </a:spcAft>
              <a:buNone/>
            </a:pPr>
            <a:r>
              <a:t/>
            </a:r>
            <a:endParaRPr/>
          </a:p>
        </p:txBody>
      </p:sp>
      <p:pic>
        <p:nvPicPr>
          <p:cNvPr id="166" name="Google Shape;166;p22"/>
          <p:cNvPicPr preferRelativeResize="0"/>
          <p:nvPr/>
        </p:nvPicPr>
        <p:blipFill>
          <a:blip r:embed="rId3">
            <a:alphaModFix/>
          </a:blip>
          <a:stretch>
            <a:fillRect/>
          </a:stretch>
        </p:blipFill>
        <p:spPr>
          <a:xfrm>
            <a:off x="626175" y="686700"/>
            <a:ext cx="3070850" cy="2260350"/>
          </a:xfrm>
          <a:prstGeom prst="rect">
            <a:avLst/>
          </a:prstGeom>
          <a:noFill/>
          <a:ln>
            <a:noFill/>
          </a:ln>
        </p:spPr>
      </p:pic>
      <p:pic>
        <p:nvPicPr>
          <p:cNvPr id="167" name="Google Shape;167;p22"/>
          <p:cNvPicPr preferRelativeResize="0"/>
          <p:nvPr/>
        </p:nvPicPr>
        <p:blipFill rotWithShape="1">
          <a:blip r:embed="rId4">
            <a:alphaModFix/>
          </a:blip>
          <a:srcRect b="0" l="0" r="0" t="0"/>
          <a:stretch/>
        </p:blipFill>
        <p:spPr>
          <a:xfrm>
            <a:off x="4372725" y="642525"/>
            <a:ext cx="3621025" cy="918052"/>
          </a:xfrm>
          <a:prstGeom prst="rect">
            <a:avLst/>
          </a:prstGeom>
          <a:noFill/>
          <a:ln>
            <a:noFill/>
          </a:ln>
        </p:spPr>
      </p:pic>
      <p:sp>
        <p:nvSpPr>
          <p:cNvPr id="168" name="Google Shape;168;p22"/>
          <p:cNvSpPr txBox="1"/>
          <p:nvPr>
            <p:ph idx="1" type="body"/>
          </p:nvPr>
        </p:nvSpPr>
        <p:spPr>
          <a:xfrm>
            <a:off x="3796925" y="1665400"/>
            <a:ext cx="4620600" cy="166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rPr>
              <a:t>Time Series data sample  is constructed in </a:t>
            </a:r>
            <a:r>
              <a:rPr b="1" lang="en" sz="1400">
                <a:solidFill>
                  <a:srgbClr val="FF0000"/>
                </a:solidFill>
              </a:rPr>
              <a:t>sliding window</a:t>
            </a:r>
            <a:r>
              <a:rPr lang="en" sz="1400">
                <a:solidFill>
                  <a:srgbClr val="FF0000"/>
                </a:solidFill>
              </a:rPr>
              <a:t> </a:t>
            </a:r>
            <a:r>
              <a:rPr lang="en" sz="1400">
                <a:solidFill>
                  <a:srgbClr val="000000"/>
                </a:solidFill>
              </a:rPr>
              <a:t>manner. With last 5 days as a look back window and predict tomorrow’s price. </a:t>
            </a:r>
            <a:endParaRPr sz="1400">
              <a:solidFill>
                <a:srgbClr val="000000"/>
              </a:solidFill>
            </a:endParaRPr>
          </a:p>
          <a:p>
            <a:pPr indent="0" lvl="0" marL="0" rtl="0" algn="l">
              <a:spcBef>
                <a:spcPts val="0"/>
              </a:spcBef>
              <a:spcAft>
                <a:spcPts val="0"/>
              </a:spcAft>
              <a:buNone/>
            </a:pPr>
            <a:r>
              <a:rPr lang="en" sz="1400">
                <a:solidFill>
                  <a:srgbClr val="000000"/>
                </a:solidFill>
              </a:rPr>
              <a:t>The feature dimension is 6 =5(</a:t>
            </a:r>
            <a:r>
              <a:rPr b="1" lang="en" sz="1400">
                <a:solidFill>
                  <a:srgbClr val="000000"/>
                </a:solidFill>
              </a:rPr>
              <a:t>open, high, low, close, volume</a:t>
            </a:r>
            <a:r>
              <a:rPr lang="en" sz="1400">
                <a:solidFill>
                  <a:srgbClr val="000000"/>
                </a:solidFill>
              </a:rPr>
              <a:t>)+1(</a:t>
            </a:r>
            <a:r>
              <a:rPr b="1" lang="en" sz="1400">
                <a:solidFill>
                  <a:srgbClr val="000000"/>
                </a:solidFill>
              </a:rPr>
              <a:t>average sentiment each day</a:t>
            </a:r>
            <a:r>
              <a:rPr lang="en" sz="1400">
                <a:solidFill>
                  <a:srgbClr val="000000"/>
                </a:solidFill>
              </a:rPr>
              <a:t>)</a:t>
            </a:r>
            <a:endParaRPr sz="1400">
              <a:solidFill>
                <a:srgbClr val="000000"/>
              </a:solidFill>
            </a:endParaRPr>
          </a:p>
          <a:p>
            <a:pPr indent="0" lvl="0" marL="0" rtl="0" algn="l">
              <a:spcBef>
                <a:spcPts val="0"/>
              </a:spcBef>
              <a:spcAft>
                <a:spcPts val="1200"/>
              </a:spcAft>
              <a:buNone/>
            </a:pPr>
            <a:r>
              <a:t/>
            </a:r>
            <a:endParaRPr sz="1400">
              <a:solidFill>
                <a:srgbClr val="000000"/>
              </a:solidFill>
            </a:endParaRPr>
          </a:p>
        </p:txBody>
      </p:sp>
      <p:pic>
        <p:nvPicPr>
          <p:cNvPr id="169" name="Google Shape;169;p22"/>
          <p:cNvPicPr preferRelativeResize="0"/>
          <p:nvPr/>
        </p:nvPicPr>
        <p:blipFill rotWithShape="1">
          <a:blip r:embed="rId5">
            <a:alphaModFix/>
          </a:blip>
          <a:srcRect b="43231" l="0" r="0" t="10198"/>
          <a:stretch/>
        </p:blipFill>
        <p:spPr>
          <a:xfrm>
            <a:off x="1258450" y="2947050"/>
            <a:ext cx="5651052" cy="1048550"/>
          </a:xfrm>
          <a:prstGeom prst="rect">
            <a:avLst/>
          </a:prstGeom>
          <a:noFill/>
          <a:ln>
            <a:noFill/>
          </a:ln>
        </p:spPr>
      </p:pic>
      <p:sp>
        <p:nvSpPr>
          <p:cNvPr id="170" name="Google Shape;170;p22"/>
          <p:cNvSpPr txBox="1"/>
          <p:nvPr>
            <p:ph idx="1" type="body"/>
          </p:nvPr>
        </p:nvSpPr>
        <p:spPr>
          <a:xfrm>
            <a:off x="2805743" y="3995600"/>
            <a:ext cx="2779200" cy="1147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rgbClr val="000000"/>
                </a:solidFill>
              </a:rPr>
              <a:t>Train data: 2021-01 ~ 2021-05</a:t>
            </a:r>
            <a:endParaRPr sz="1400">
              <a:solidFill>
                <a:srgbClr val="000000"/>
              </a:solidFill>
            </a:endParaRPr>
          </a:p>
          <a:p>
            <a:pPr indent="0" lvl="0" marL="0" rtl="0" algn="l">
              <a:spcBef>
                <a:spcPts val="1200"/>
              </a:spcBef>
              <a:spcAft>
                <a:spcPts val="0"/>
              </a:spcAft>
              <a:buNone/>
            </a:pPr>
            <a:r>
              <a:rPr lang="en" sz="1400">
                <a:solidFill>
                  <a:srgbClr val="000000"/>
                </a:solidFill>
              </a:rPr>
              <a:t>Val data:     2021-05~2021-06</a:t>
            </a:r>
            <a:endParaRPr sz="1400">
              <a:solidFill>
                <a:srgbClr val="000000"/>
              </a:solidFill>
            </a:endParaRPr>
          </a:p>
          <a:p>
            <a:pPr indent="0" lvl="0" marL="0" rtl="0" algn="l">
              <a:spcBef>
                <a:spcPts val="1200"/>
              </a:spcBef>
              <a:spcAft>
                <a:spcPts val="1200"/>
              </a:spcAft>
              <a:buNone/>
            </a:pPr>
            <a:r>
              <a:rPr lang="en" sz="1400">
                <a:solidFill>
                  <a:srgbClr val="000000"/>
                </a:solidFill>
              </a:rPr>
              <a:t>Test data:  2021-06~2021-09</a:t>
            </a:r>
            <a:endParaRPr sz="1400">
              <a:solidFill>
                <a:srgbClr val="000000"/>
              </a:solidFill>
            </a:endParaRPr>
          </a:p>
        </p:txBody>
      </p:sp>
      <p:sp>
        <p:nvSpPr>
          <p:cNvPr id="171" name="Google Shape;171;p22"/>
          <p:cNvSpPr txBox="1"/>
          <p:nvPr>
            <p:ph idx="1" type="body"/>
          </p:nvPr>
        </p:nvSpPr>
        <p:spPr>
          <a:xfrm>
            <a:off x="1012500" y="1431143"/>
            <a:ext cx="1636500" cy="68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FF0000"/>
                </a:solidFill>
              </a:rPr>
              <a:t>One data sample</a:t>
            </a:r>
            <a:endParaRPr b="1" sz="1400">
              <a:solidFill>
                <a:srgbClr val="FF0000"/>
              </a:solidFill>
            </a:endParaRPr>
          </a:p>
        </p:txBody>
      </p:sp>
      <p:cxnSp>
        <p:nvCxnSpPr>
          <p:cNvPr id="172" name="Google Shape;172;p22"/>
          <p:cNvCxnSpPr>
            <a:stCxn id="169" idx="0"/>
            <a:endCxn id="169" idx="2"/>
          </p:cNvCxnSpPr>
          <p:nvPr/>
        </p:nvCxnSpPr>
        <p:spPr>
          <a:xfrm>
            <a:off x="4083976" y="2947050"/>
            <a:ext cx="0" cy="1048500"/>
          </a:xfrm>
          <a:prstGeom prst="straightConnector1">
            <a:avLst/>
          </a:prstGeom>
          <a:noFill/>
          <a:ln cap="flat" cmpd="sng" w="38100">
            <a:solidFill>
              <a:srgbClr val="FF0000"/>
            </a:solidFill>
            <a:prstDash val="solid"/>
            <a:round/>
            <a:headEnd len="med" w="med" type="none"/>
            <a:tailEnd len="med" w="med" type="none"/>
          </a:ln>
        </p:spPr>
      </p:cxnSp>
      <p:cxnSp>
        <p:nvCxnSpPr>
          <p:cNvPr id="173" name="Google Shape;173;p22"/>
          <p:cNvCxnSpPr/>
          <p:nvPr/>
        </p:nvCxnSpPr>
        <p:spPr>
          <a:xfrm>
            <a:off x="4722026" y="2947050"/>
            <a:ext cx="0" cy="1048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05050" y="6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Bert Sentiment Analysis(Baseline)</a:t>
            </a:r>
            <a:endParaRPr/>
          </a:p>
          <a:p>
            <a:pPr indent="0" lvl="0" marL="0" rtl="0" algn="l">
              <a:spcBef>
                <a:spcPts val="0"/>
              </a:spcBef>
              <a:spcAft>
                <a:spcPts val="0"/>
              </a:spcAft>
              <a:buNone/>
            </a:pPr>
            <a:r>
              <a:t/>
            </a:r>
            <a:endParaRPr/>
          </a:p>
        </p:txBody>
      </p:sp>
      <p:pic>
        <p:nvPicPr>
          <p:cNvPr id="179" name="Google Shape;179;p23"/>
          <p:cNvPicPr preferRelativeResize="0"/>
          <p:nvPr/>
        </p:nvPicPr>
        <p:blipFill>
          <a:blip r:embed="rId3">
            <a:alphaModFix/>
          </a:blip>
          <a:stretch>
            <a:fillRect/>
          </a:stretch>
        </p:blipFill>
        <p:spPr>
          <a:xfrm>
            <a:off x="1416400" y="3010800"/>
            <a:ext cx="5346125" cy="491050"/>
          </a:xfrm>
          <a:prstGeom prst="rect">
            <a:avLst/>
          </a:prstGeom>
          <a:noFill/>
          <a:ln>
            <a:noFill/>
          </a:ln>
        </p:spPr>
      </p:pic>
      <p:pic>
        <p:nvPicPr>
          <p:cNvPr id="180" name="Google Shape;180;p23"/>
          <p:cNvPicPr preferRelativeResize="0"/>
          <p:nvPr/>
        </p:nvPicPr>
        <p:blipFill>
          <a:blip r:embed="rId4">
            <a:alphaModFix/>
          </a:blip>
          <a:stretch>
            <a:fillRect/>
          </a:stretch>
        </p:blipFill>
        <p:spPr>
          <a:xfrm>
            <a:off x="926200" y="543225"/>
            <a:ext cx="6193024" cy="2467576"/>
          </a:xfrm>
          <a:prstGeom prst="rect">
            <a:avLst/>
          </a:prstGeom>
          <a:noFill/>
          <a:ln>
            <a:noFill/>
          </a:ln>
        </p:spPr>
      </p:pic>
      <p:sp>
        <p:nvSpPr>
          <p:cNvPr id="181" name="Google Shape;181;p23"/>
          <p:cNvSpPr txBox="1"/>
          <p:nvPr>
            <p:ph idx="1" type="body"/>
          </p:nvPr>
        </p:nvSpPr>
        <p:spPr>
          <a:xfrm>
            <a:off x="0" y="3501850"/>
            <a:ext cx="9006600" cy="148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400">
                <a:solidFill>
                  <a:srgbClr val="000000"/>
                </a:solidFill>
              </a:rPr>
              <a:t>From the prediction graph, we can see the model </a:t>
            </a:r>
            <a:r>
              <a:rPr b="1" lang="en" sz="1400">
                <a:solidFill>
                  <a:srgbClr val="000000"/>
                </a:solidFill>
              </a:rPr>
              <a:t>perform really bad,</a:t>
            </a:r>
            <a:r>
              <a:rPr lang="en" sz="1400">
                <a:solidFill>
                  <a:srgbClr val="000000"/>
                </a:solidFill>
              </a:rPr>
              <a:t> by predicting almost horizontal line and barely </a:t>
            </a:r>
            <a:r>
              <a:rPr lang="en" sz="1400">
                <a:solidFill>
                  <a:srgbClr val="000000"/>
                </a:solidFill>
              </a:rPr>
              <a:t>follow the trend. Probably because we have a significant amount of titles classified as neutral. If the sentiment does not provide much information, it’s very common for LSTM model with just 5 features to predict stock price with a horizontal line.</a:t>
            </a:r>
            <a:endParaRPr sz="1400">
              <a:solidFill>
                <a:srgbClr val="000000"/>
              </a:solidFill>
            </a:endParaRPr>
          </a:p>
          <a:p>
            <a:pPr indent="0" lvl="0" marL="0" rtl="0" algn="l">
              <a:spcBef>
                <a:spcPts val="1200"/>
              </a:spcBef>
              <a:spcAft>
                <a:spcPts val="1200"/>
              </a:spcAft>
              <a:buNone/>
            </a:pPr>
            <a:r>
              <a:rPr lang="en" sz="1400">
                <a:solidFill>
                  <a:srgbClr val="000000"/>
                </a:solidFill>
              </a:rPr>
              <a:t>Although the Correlation Coefficient for the whole time series is high 0.87, we cannot trust that number! The deserialized Correlation Coefficient of </a:t>
            </a:r>
            <a:r>
              <a:rPr b="1" lang="en" sz="1400">
                <a:solidFill>
                  <a:srgbClr val="000000"/>
                </a:solidFill>
              </a:rPr>
              <a:t>change in stock price</a:t>
            </a:r>
            <a:r>
              <a:rPr lang="en" sz="1400">
                <a:solidFill>
                  <a:srgbClr val="000000"/>
                </a:solidFill>
              </a:rPr>
              <a:t> is </a:t>
            </a:r>
            <a:r>
              <a:rPr b="1" lang="en" sz="1400">
                <a:solidFill>
                  <a:srgbClr val="FF0000"/>
                </a:solidFill>
              </a:rPr>
              <a:t>negative</a:t>
            </a:r>
            <a:r>
              <a:rPr lang="en" sz="1400">
                <a:solidFill>
                  <a:srgbClr val="FF0000"/>
                </a:solidFill>
              </a:rPr>
              <a:t>,</a:t>
            </a:r>
            <a:r>
              <a:rPr lang="en" sz="1400">
                <a:solidFill>
                  <a:srgbClr val="000000"/>
                </a:solidFill>
              </a:rPr>
              <a:t> which means the model fail to predict the change in stock price, and even reversely predict the up and down. So we are going to explore the other two methods.</a:t>
            </a:r>
            <a:endParaRPr sz="1400">
              <a:solidFill>
                <a:srgbClr val="000000"/>
              </a:solidFill>
            </a:endParaRPr>
          </a:p>
        </p:txBody>
      </p:sp>
      <p:sp>
        <p:nvSpPr>
          <p:cNvPr id="182" name="Google Shape;182;p23"/>
          <p:cNvSpPr/>
          <p:nvPr/>
        </p:nvSpPr>
        <p:spPr>
          <a:xfrm>
            <a:off x="4469625" y="3010800"/>
            <a:ext cx="2292900" cy="5352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35350" y="388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TF-IDF embeddings </a:t>
            </a:r>
            <a:endParaRPr/>
          </a:p>
          <a:p>
            <a:pPr indent="0" lvl="0" marL="0" rtl="0" algn="l">
              <a:spcBef>
                <a:spcPts val="0"/>
              </a:spcBef>
              <a:spcAft>
                <a:spcPts val="0"/>
              </a:spcAft>
              <a:buNone/>
            </a:pPr>
            <a:r>
              <a:t/>
            </a:r>
            <a:endParaRPr/>
          </a:p>
        </p:txBody>
      </p:sp>
      <p:sp>
        <p:nvSpPr>
          <p:cNvPr id="188" name="Google Shape;188;p24"/>
          <p:cNvSpPr txBox="1"/>
          <p:nvPr>
            <p:ph idx="1" type="body"/>
          </p:nvPr>
        </p:nvSpPr>
        <p:spPr>
          <a:xfrm>
            <a:off x="3011300" y="1010500"/>
            <a:ext cx="3961200" cy="2293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rgbClr val="000000"/>
                </a:solidFill>
              </a:rPr>
              <a:t>In this section, we </a:t>
            </a:r>
            <a:r>
              <a:rPr lang="en">
                <a:solidFill>
                  <a:srgbClr val="000000"/>
                </a:solidFill>
              </a:rPr>
              <a:t>construct</a:t>
            </a:r>
            <a:r>
              <a:rPr lang="en">
                <a:solidFill>
                  <a:srgbClr val="000000"/>
                </a:solidFill>
              </a:rPr>
              <a:t> the dataset by combining titles per day as one document, so that the entire </a:t>
            </a:r>
            <a:r>
              <a:rPr lang="en">
                <a:solidFill>
                  <a:srgbClr val="000000"/>
                </a:solidFill>
              </a:rPr>
              <a:t>dataset is a giant corpus, and each day has a document. The we use </a:t>
            </a:r>
            <a:r>
              <a:rPr b="1" lang="en">
                <a:solidFill>
                  <a:srgbClr val="FF0000"/>
                </a:solidFill>
              </a:rPr>
              <a:t>TFIDF Vectorizer</a:t>
            </a:r>
            <a:r>
              <a:rPr lang="en">
                <a:solidFill>
                  <a:srgbClr val="000000"/>
                </a:solidFill>
              </a:rPr>
              <a:t> to turn each day’s document into embeddings, and perform </a:t>
            </a:r>
            <a:r>
              <a:rPr b="1" lang="en">
                <a:solidFill>
                  <a:srgbClr val="FF0000"/>
                </a:solidFill>
              </a:rPr>
              <a:t>PCA</a:t>
            </a:r>
            <a:r>
              <a:rPr lang="en">
                <a:solidFill>
                  <a:srgbClr val="000000"/>
                </a:solidFill>
              </a:rPr>
              <a:t> to reduce 19k dimension vectors to 200 dimensions while keeping a explained variance ratio 91%+.</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89" name="Google Shape;189;p24"/>
          <p:cNvPicPr preferRelativeResize="0"/>
          <p:nvPr/>
        </p:nvPicPr>
        <p:blipFill>
          <a:blip r:embed="rId3">
            <a:alphaModFix/>
          </a:blip>
          <a:stretch>
            <a:fillRect/>
          </a:stretch>
        </p:blipFill>
        <p:spPr>
          <a:xfrm>
            <a:off x="150500" y="833225"/>
            <a:ext cx="2691699" cy="2733874"/>
          </a:xfrm>
          <a:prstGeom prst="rect">
            <a:avLst/>
          </a:prstGeom>
          <a:noFill/>
          <a:ln>
            <a:noFill/>
          </a:ln>
        </p:spPr>
      </p:pic>
      <p:pic>
        <p:nvPicPr>
          <p:cNvPr id="190" name="Google Shape;190;p24"/>
          <p:cNvPicPr preferRelativeResize="0"/>
          <p:nvPr/>
        </p:nvPicPr>
        <p:blipFill>
          <a:blip r:embed="rId4">
            <a:alphaModFix/>
          </a:blip>
          <a:stretch>
            <a:fillRect/>
          </a:stretch>
        </p:blipFill>
        <p:spPr>
          <a:xfrm>
            <a:off x="2793700" y="2455575"/>
            <a:ext cx="3188524" cy="2571725"/>
          </a:xfrm>
          <a:prstGeom prst="rect">
            <a:avLst/>
          </a:prstGeom>
          <a:noFill/>
          <a:ln>
            <a:noFill/>
          </a:ln>
        </p:spPr>
      </p:pic>
      <p:sp>
        <p:nvSpPr>
          <p:cNvPr id="191" name="Google Shape;191;p24"/>
          <p:cNvSpPr txBox="1"/>
          <p:nvPr/>
        </p:nvSpPr>
        <p:spPr>
          <a:xfrm>
            <a:off x="6285375" y="2571750"/>
            <a:ext cx="2607000" cy="22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We can see from the heatmap that, the first few </a:t>
            </a:r>
            <a:r>
              <a:rPr b="1" lang="en" sz="1300">
                <a:solidFill>
                  <a:srgbClr val="FF0000"/>
                </a:solidFill>
                <a:latin typeface="Lato"/>
                <a:ea typeface="Lato"/>
                <a:cs typeface="Lato"/>
                <a:sym typeface="Lato"/>
              </a:rPr>
              <a:t>principal components correlate strongly</a:t>
            </a:r>
            <a:r>
              <a:rPr b="1" lang="en" sz="1300">
                <a:latin typeface="Lato"/>
                <a:ea typeface="Lato"/>
                <a:cs typeface="Lato"/>
                <a:sym typeface="Lato"/>
              </a:rPr>
              <a:t>, </a:t>
            </a:r>
            <a:r>
              <a:rPr lang="en" sz="1300">
                <a:latin typeface="Lato"/>
                <a:ea typeface="Lato"/>
                <a:cs typeface="Lato"/>
                <a:sym typeface="Lato"/>
              </a:rPr>
              <a:t>although negatively with the </a:t>
            </a:r>
            <a:r>
              <a:rPr b="1" lang="en" sz="1300">
                <a:solidFill>
                  <a:srgbClr val="FF0000"/>
                </a:solidFill>
                <a:latin typeface="Lato"/>
                <a:ea typeface="Lato"/>
                <a:cs typeface="Lato"/>
                <a:sym typeface="Lato"/>
              </a:rPr>
              <a:t>stock closing price</a:t>
            </a:r>
            <a:r>
              <a:rPr lang="en" sz="1300">
                <a:latin typeface="Lato"/>
                <a:ea typeface="Lato"/>
                <a:cs typeface="Lato"/>
                <a:sym typeface="Lato"/>
              </a:rPr>
              <a:t>, which indicates we can try to utilize them as predictors of the stock price.</a:t>
            </a:r>
            <a:endParaRPr sz="1300">
              <a:latin typeface="Lato"/>
              <a:ea typeface="Lato"/>
              <a:cs typeface="Lato"/>
              <a:sym typeface="Lato"/>
            </a:endParaRPr>
          </a:p>
        </p:txBody>
      </p:sp>
      <p:sp>
        <p:nvSpPr>
          <p:cNvPr id="192" name="Google Shape;192;p24"/>
          <p:cNvSpPr/>
          <p:nvPr/>
        </p:nvSpPr>
        <p:spPr>
          <a:xfrm>
            <a:off x="3638438" y="2506100"/>
            <a:ext cx="1850700" cy="464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1" type="body"/>
          </p:nvPr>
        </p:nvSpPr>
        <p:spPr>
          <a:xfrm>
            <a:off x="404200" y="3941000"/>
            <a:ext cx="85287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rPr>
              <a:t>From the predictions plot, we can see that the predicted price is far off from the true price on the test data( 2021-06 to 2021-09), as we can see from the</a:t>
            </a:r>
            <a:r>
              <a:rPr b="1" lang="en">
                <a:solidFill>
                  <a:srgbClr val="000000"/>
                </a:solidFill>
              </a:rPr>
              <a:t> </a:t>
            </a:r>
            <a:r>
              <a:rPr b="1" lang="en">
                <a:solidFill>
                  <a:srgbClr val="FF0000"/>
                </a:solidFill>
              </a:rPr>
              <a:t>large RMSE</a:t>
            </a:r>
            <a:r>
              <a:rPr lang="en">
                <a:solidFill>
                  <a:srgbClr val="000000"/>
                </a:solidFill>
              </a:rPr>
              <a:t>. But the predicted </a:t>
            </a:r>
            <a:r>
              <a:rPr b="1" lang="en">
                <a:solidFill>
                  <a:srgbClr val="000000"/>
                </a:solidFill>
              </a:rPr>
              <a:t>change in price</a:t>
            </a:r>
            <a:r>
              <a:rPr lang="en">
                <a:solidFill>
                  <a:srgbClr val="000000"/>
                </a:solidFill>
              </a:rPr>
              <a:t> can more or less follow the true change in price, which is a big </a:t>
            </a:r>
            <a:r>
              <a:rPr b="1" lang="en">
                <a:solidFill>
                  <a:srgbClr val="000000"/>
                </a:solidFill>
              </a:rPr>
              <a:t>improvement</a:t>
            </a:r>
            <a:r>
              <a:rPr lang="en">
                <a:solidFill>
                  <a:srgbClr val="000000"/>
                </a:solidFill>
              </a:rPr>
              <a:t> than using solely sentiment labels. Also we can see this from  the metrics that, the correlation coefficient of stock returns is </a:t>
            </a:r>
            <a:r>
              <a:rPr b="1" lang="en">
                <a:solidFill>
                  <a:srgbClr val="FF0000"/>
                </a:solidFill>
              </a:rPr>
              <a:t>10%</a:t>
            </a:r>
            <a:r>
              <a:rPr lang="en">
                <a:solidFill>
                  <a:srgbClr val="FF0000"/>
                </a:solidFill>
              </a:rPr>
              <a:t> </a:t>
            </a:r>
            <a:r>
              <a:rPr lang="en">
                <a:solidFill>
                  <a:srgbClr val="000000"/>
                </a:solidFill>
              </a:rPr>
              <a:t>which is a decent IC number in quantitative trading. </a:t>
            </a:r>
            <a:endParaRPr>
              <a:solidFill>
                <a:srgbClr val="000000"/>
              </a:solidFill>
            </a:endParaRPr>
          </a:p>
        </p:txBody>
      </p:sp>
      <p:sp>
        <p:nvSpPr>
          <p:cNvPr id="198" name="Google Shape;198;p25"/>
          <p:cNvSpPr txBox="1"/>
          <p:nvPr>
            <p:ph type="title"/>
          </p:nvPr>
        </p:nvSpPr>
        <p:spPr>
          <a:xfrm>
            <a:off x="315125" y="5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TF-IDF embeddings </a:t>
            </a:r>
            <a:endParaRPr/>
          </a:p>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652925" y="540626"/>
            <a:ext cx="7219548" cy="2894175"/>
          </a:xfrm>
          <a:prstGeom prst="rect">
            <a:avLst/>
          </a:prstGeom>
          <a:noFill/>
          <a:ln>
            <a:noFill/>
          </a:ln>
        </p:spPr>
      </p:pic>
      <p:pic>
        <p:nvPicPr>
          <p:cNvPr id="200" name="Google Shape;200;p25"/>
          <p:cNvPicPr preferRelativeResize="0"/>
          <p:nvPr/>
        </p:nvPicPr>
        <p:blipFill>
          <a:blip r:embed="rId4">
            <a:alphaModFix/>
          </a:blip>
          <a:stretch>
            <a:fillRect/>
          </a:stretch>
        </p:blipFill>
        <p:spPr>
          <a:xfrm>
            <a:off x="652925" y="3434800"/>
            <a:ext cx="7107799" cy="597150"/>
          </a:xfrm>
          <a:prstGeom prst="rect">
            <a:avLst/>
          </a:prstGeom>
          <a:noFill/>
          <a:ln>
            <a:noFill/>
          </a:ln>
        </p:spPr>
      </p:pic>
      <p:sp>
        <p:nvSpPr>
          <p:cNvPr id="201" name="Google Shape;201;p25"/>
          <p:cNvSpPr/>
          <p:nvPr/>
        </p:nvSpPr>
        <p:spPr>
          <a:xfrm>
            <a:off x="4800557" y="3385250"/>
            <a:ext cx="2960100" cy="5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idx="1" type="body"/>
          </p:nvPr>
        </p:nvSpPr>
        <p:spPr>
          <a:xfrm>
            <a:off x="1800" y="3031375"/>
            <a:ext cx="4656600" cy="20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Using our fine-tuned Bert, we can get the </a:t>
            </a:r>
            <a:r>
              <a:rPr b="1" lang="en">
                <a:solidFill>
                  <a:srgbClr val="000000"/>
                </a:solidFill>
              </a:rPr>
              <a:t>embeddings of each titles</a:t>
            </a:r>
            <a:r>
              <a:rPr lang="en">
                <a:solidFill>
                  <a:srgbClr val="000000"/>
                </a:solidFill>
              </a:rPr>
              <a:t>(pooler_output of [CLS] token), which is a summarization of information in each  title of shape (1, 768). </a:t>
            </a:r>
            <a:endParaRPr>
              <a:solidFill>
                <a:srgbClr val="000000"/>
              </a:solidFill>
            </a:endParaRPr>
          </a:p>
          <a:p>
            <a:pPr indent="0" lvl="0" marL="0" rtl="0" algn="l">
              <a:spcBef>
                <a:spcPts val="1200"/>
              </a:spcBef>
              <a:spcAft>
                <a:spcPts val="1200"/>
              </a:spcAft>
              <a:buNone/>
            </a:pPr>
            <a:r>
              <a:rPr lang="en">
                <a:solidFill>
                  <a:srgbClr val="000000"/>
                </a:solidFill>
              </a:rPr>
              <a:t>E</a:t>
            </a:r>
            <a:r>
              <a:rPr lang="en">
                <a:solidFill>
                  <a:srgbClr val="000000"/>
                </a:solidFill>
              </a:rPr>
              <a:t>ach day, we take the </a:t>
            </a:r>
            <a:r>
              <a:rPr b="1" lang="en">
                <a:solidFill>
                  <a:srgbClr val="000000"/>
                </a:solidFill>
              </a:rPr>
              <a:t>average</a:t>
            </a:r>
            <a:r>
              <a:rPr lang="en">
                <a:solidFill>
                  <a:srgbClr val="000000"/>
                </a:solidFill>
              </a:rPr>
              <a:t> of  the 300 titles’ embeddings, and get a single </a:t>
            </a:r>
            <a:r>
              <a:rPr b="1" lang="en">
                <a:solidFill>
                  <a:srgbClr val="FF0000"/>
                </a:solidFill>
              </a:rPr>
              <a:t>768</a:t>
            </a:r>
            <a:r>
              <a:rPr lang="en">
                <a:solidFill>
                  <a:srgbClr val="000000"/>
                </a:solidFill>
              </a:rPr>
              <a:t> dimension vector, and </a:t>
            </a:r>
            <a:r>
              <a:rPr b="1" lang="en">
                <a:solidFill>
                  <a:srgbClr val="FF0000"/>
                </a:solidFill>
              </a:rPr>
              <a:t>we concatenate this vector with our time series each day</a:t>
            </a:r>
            <a:r>
              <a:rPr lang="en">
                <a:solidFill>
                  <a:srgbClr val="000000"/>
                </a:solidFill>
              </a:rPr>
              <a:t>, and get a 5+768=773 </a:t>
            </a:r>
            <a:r>
              <a:rPr lang="en">
                <a:solidFill>
                  <a:srgbClr val="000000"/>
                </a:solidFill>
              </a:rPr>
              <a:t>dimension</a:t>
            </a:r>
            <a:r>
              <a:rPr lang="en">
                <a:solidFill>
                  <a:srgbClr val="000000"/>
                </a:solidFill>
              </a:rPr>
              <a:t> time series.</a:t>
            </a:r>
            <a:endParaRPr>
              <a:solidFill>
                <a:srgbClr val="000000"/>
              </a:solidFill>
            </a:endParaRPr>
          </a:p>
        </p:txBody>
      </p:sp>
      <p:sp>
        <p:nvSpPr>
          <p:cNvPr id="207" name="Google Shape;207;p26"/>
          <p:cNvSpPr txBox="1"/>
          <p:nvPr>
            <p:ph type="title"/>
          </p:nvPr>
        </p:nvSpPr>
        <p:spPr>
          <a:xfrm>
            <a:off x="315125" y="5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Bert embeddings </a:t>
            </a:r>
            <a:endParaRPr/>
          </a:p>
          <a:p>
            <a:pPr indent="0" lvl="0" marL="0" rtl="0" algn="l">
              <a:spcBef>
                <a:spcPts val="0"/>
              </a:spcBef>
              <a:spcAft>
                <a:spcPts val="0"/>
              </a:spcAft>
              <a:buNone/>
            </a:pPr>
            <a:r>
              <a:t/>
            </a:r>
            <a:endParaRPr/>
          </a:p>
        </p:txBody>
      </p:sp>
      <p:pic>
        <p:nvPicPr>
          <p:cNvPr id="208" name="Google Shape;208;p26"/>
          <p:cNvPicPr preferRelativeResize="0"/>
          <p:nvPr/>
        </p:nvPicPr>
        <p:blipFill rotWithShape="1">
          <a:blip r:embed="rId3">
            <a:alphaModFix/>
          </a:blip>
          <a:srcRect b="0" l="85748" r="0" t="0"/>
          <a:stretch/>
        </p:blipFill>
        <p:spPr>
          <a:xfrm>
            <a:off x="7609150" y="788188"/>
            <a:ext cx="1242926" cy="1865250"/>
          </a:xfrm>
          <a:prstGeom prst="rect">
            <a:avLst/>
          </a:prstGeom>
          <a:noFill/>
          <a:ln>
            <a:noFill/>
          </a:ln>
        </p:spPr>
      </p:pic>
      <p:pic>
        <p:nvPicPr>
          <p:cNvPr id="209" name="Google Shape;209;p26"/>
          <p:cNvPicPr preferRelativeResize="0"/>
          <p:nvPr/>
        </p:nvPicPr>
        <p:blipFill>
          <a:blip r:embed="rId4">
            <a:alphaModFix/>
          </a:blip>
          <a:stretch>
            <a:fillRect/>
          </a:stretch>
        </p:blipFill>
        <p:spPr>
          <a:xfrm>
            <a:off x="4658400" y="2850900"/>
            <a:ext cx="4485601" cy="1980425"/>
          </a:xfrm>
          <a:prstGeom prst="rect">
            <a:avLst/>
          </a:prstGeom>
          <a:noFill/>
          <a:ln>
            <a:noFill/>
          </a:ln>
        </p:spPr>
      </p:pic>
      <p:pic>
        <p:nvPicPr>
          <p:cNvPr id="210" name="Google Shape;210;p26"/>
          <p:cNvPicPr preferRelativeResize="0"/>
          <p:nvPr/>
        </p:nvPicPr>
        <p:blipFill rotWithShape="1">
          <a:blip r:embed="rId3">
            <a:alphaModFix/>
          </a:blip>
          <a:srcRect b="0" l="0" r="66420" t="0"/>
          <a:stretch/>
        </p:blipFill>
        <p:spPr>
          <a:xfrm>
            <a:off x="4487400" y="788188"/>
            <a:ext cx="2928625" cy="1865250"/>
          </a:xfrm>
          <a:prstGeom prst="rect">
            <a:avLst/>
          </a:prstGeom>
          <a:noFill/>
          <a:ln>
            <a:noFill/>
          </a:ln>
        </p:spPr>
      </p:pic>
      <p:pic>
        <p:nvPicPr>
          <p:cNvPr id="211" name="Google Shape;211;p26"/>
          <p:cNvPicPr preferRelativeResize="0"/>
          <p:nvPr/>
        </p:nvPicPr>
        <p:blipFill rotWithShape="1">
          <a:blip r:embed="rId3">
            <a:alphaModFix/>
          </a:blip>
          <a:srcRect b="0" l="51897" r="45321" t="0"/>
          <a:stretch/>
        </p:blipFill>
        <p:spPr>
          <a:xfrm>
            <a:off x="7416025" y="788188"/>
            <a:ext cx="242499" cy="1865250"/>
          </a:xfrm>
          <a:prstGeom prst="rect">
            <a:avLst/>
          </a:prstGeom>
          <a:noFill/>
          <a:ln>
            <a:noFill/>
          </a:ln>
        </p:spPr>
      </p:pic>
      <p:sp>
        <p:nvSpPr>
          <p:cNvPr id="212" name="Google Shape;212;p26"/>
          <p:cNvSpPr/>
          <p:nvPr/>
        </p:nvSpPr>
        <p:spPr>
          <a:xfrm rot="5400000">
            <a:off x="7768000" y="-204950"/>
            <a:ext cx="339000" cy="1647300"/>
          </a:xfrm>
          <a:prstGeom prst="leftBrace">
            <a:avLst>
              <a:gd fmla="val 50000"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26"/>
          <p:cNvSpPr/>
          <p:nvPr/>
        </p:nvSpPr>
        <p:spPr>
          <a:xfrm flipH="1" rot="5400000">
            <a:off x="7720300" y="1831050"/>
            <a:ext cx="413400" cy="1626300"/>
          </a:xfrm>
          <a:prstGeom prst="leftBrace">
            <a:avLst>
              <a:gd fmla="val 50000"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4" name="Google Shape;214;p26"/>
          <p:cNvPicPr preferRelativeResize="0"/>
          <p:nvPr/>
        </p:nvPicPr>
        <p:blipFill>
          <a:blip r:embed="rId5">
            <a:alphaModFix/>
          </a:blip>
          <a:stretch>
            <a:fillRect/>
          </a:stretch>
        </p:blipFill>
        <p:spPr>
          <a:xfrm>
            <a:off x="475750" y="517600"/>
            <a:ext cx="3182276" cy="2649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1" type="body"/>
          </p:nvPr>
        </p:nvSpPr>
        <p:spPr>
          <a:xfrm>
            <a:off x="662475" y="37033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rPr>
              <a:t>We can see the model does a much </a:t>
            </a:r>
            <a:r>
              <a:rPr lang="en">
                <a:solidFill>
                  <a:srgbClr val="000000"/>
                </a:solidFill>
              </a:rPr>
              <a:t>better</a:t>
            </a:r>
            <a:r>
              <a:rPr lang="en">
                <a:solidFill>
                  <a:srgbClr val="000000"/>
                </a:solidFill>
              </a:rPr>
              <a:t> job at forecasting, and the Correlation Coefficient of our predicted change in price with the true price change reach </a:t>
            </a:r>
            <a:r>
              <a:rPr b="1" lang="en">
                <a:solidFill>
                  <a:srgbClr val="FF0000"/>
                </a:solidFill>
              </a:rPr>
              <a:t>20%</a:t>
            </a:r>
            <a:r>
              <a:rPr lang="en">
                <a:solidFill>
                  <a:srgbClr val="000000"/>
                </a:solidFill>
              </a:rPr>
              <a:t>, which is very high in </a:t>
            </a:r>
            <a:r>
              <a:rPr lang="en">
                <a:solidFill>
                  <a:srgbClr val="000000"/>
                </a:solidFill>
              </a:rPr>
              <a:t>quantitative</a:t>
            </a:r>
            <a:r>
              <a:rPr lang="en">
                <a:solidFill>
                  <a:srgbClr val="000000"/>
                </a:solidFill>
              </a:rPr>
              <a:t> trading. Normally a multi-factor model of 1000+ technical indicators can get 18%+ correlation coefficient and make a million dollars. Our NLP model is performing very outstanding for this stock. </a:t>
            </a:r>
            <a:endParaRPr>
              <a:solidFill>
                <a:srgbClr val="000000"/>
              </a:solidFill>
            </a:endParaRPr>
          </a:p>
        </p:txBody>
      </p:sp>
      <p:pic>
        <p:nvPicPr>
          <p:cNvPr id="220" name="Google Shape;220;p27"/>
          <p:cNvPicPr preferRelativeResize="0"/>
          <p:nvPr/>
        </p:nvPicPr>
        <p:blipFill>
          <a:blip r:embed="rId3">
            <a:alphaModFix/>
          </a:blip>
          <a:stretch>
            <a:fillRect/>
          </a:stretch>
        </p:blipFill>
        <p:spPr>
          <a:xfrm>
            <a:off x="602475" y="482275"/>
            <a:ext cx="6471101" cy="2575176"/>
          </a:xfrm>
          <a:prstGeom prst="rect">
            <a:avLst/>
          </a:prstGeom>
          <a:noFill/>
          <a:ln>
            <a:noFill/>
          </a:ln>
        </p:spPr>
      </p:pic>
      <p:sp>
        <p:nvSpPr>
          <p:cNvPr id="221" name="Google Shape;221;p27"/>
          <p:cNvSpPr txBox="1"/>
          <p:nvPr>
            <p:ph type="title"/>
          </p:nvPr>
        </p:nvSpPr>
        <p:spPr>
          <a:xfrm>
            <a:off x="315125" y="5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Bert embeddings </a:t>
            </a:r>
            <a:endParaRPr/>
          </a:p>
          <a:p>
            <a:pPr indent="0" lvl="0" marL="0" rtl="0" algn="l">
              <a:spcBef>
                <a:spcPts val="0"/>
              </a:spcBef>
              <a:spcAft>
                <a:spcPts val="0"/>
              </a:spcAft>
              <a:buNone/>
            </a:pPr>
            <a:r>
              <a:t/>
            </a:r>
            <a:endParaRPr/>
          </a:p>
        </p:txBody>
      </p:sp>
      <p:pic>
        <p:nvPicPr>
          <p:cNvPr id="222" name="Google Shape;222;p27"/>
          <p:cNvPicPr preferRelativeResize="0"/>
          <p:nvPr/>
        </p:nvPicPr>
        <p:blipFill>
          <a:blip r:embed="rId4">
            <a:alphaModFix/>
          </a:blip>
          <a:stretch>
            <a:fillRect/>
          </a:stretch>
        </p:blipFill>
        <p:spPr>
          <a:xfrm>
            <a:off x="662475" y="2986703"/>
            <a:ext cx="6734475" cy="716675"/>
          </a:xfrm>
          <a:prstGeom prst="rect">
            <a:avLst/>
          </a:prstGeom>
          <a:noFill/>
          <a:ln>
            <a:noFill/>
          </a:ln>
        </p:spPr>
      </p:pic>
      <p:sp>
        <p:nvSpPr>
          <p:cNvPr id="223" name="Google Shape;223;p27"/>
          <p:cNvSpPr/>
          <p:nvPr/>
        </p:nvSpPr>
        <p:spPr>
          <a:xfrm>
            <a:off x="4507507" y="3081763"/>
            <a:ext cx="2960100" cy="5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436400" y="520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Summarization</a:t>
            </a:r>
            <a:endParaRPr/>
          </a:p>
        </p:txBody>
      </p:sp>
      <p:sp>
        <p:nvSpPr>
          <p:cNvPr id="229" name="Google Shape;229;p28"/>
          <p:cNvSpPr txBox="1"/>
          <p:nvPr>
            <p:ph idx="1" type="body"/>
          </p:nvPr>
        </p:nvSpPr>
        <p:spPr>
          <a:xfrm>
            <a:off x="577875" y="26447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As a </a:t>
            </a:r>
            <a:r>
              <a:rPr lang="en">
                <a:solidFill>
                  <a:srgbClr val="000000"/>
                </a:solidFill>
              </a:rPr>
              <a:t>summarization</a:t>
            </a:r>
            <a:r>
              <a:rPr lang="en">
                <a:solidFill>
                  <a:srgbClr val="000000"/>
                </a:solidFill>
              </a:rPr>
              <a:t> of model performance, </a:t>
            </a:r>
            <a:endParaRPr>
              <a:solidFill>
                <a:srgbClr val="000000"/>
              </a:solidFill>
            </a:endParaRPr>
          </a:p>
          <a:p>
            <a:pPr indent="0" lvl="0" marL="0" rtl="0" algn="l">
              <a:spcBef>
                <a:spcPts val="1200"/>
              </a:spcBef>
              <a:spcAft>
                <a:spcPts val="0"/>
              </a:spcAft>
              <a:buNone/>
            </a:pPr>
            <a:r>
              <a:rPr lang="en">
                <a:solidFill>
                  <a:srgbClr val="000000"/>
                </a:solidFill>
              </a:rPr>
              <a:t>Our </a:t>
            </a:r>
            <a:r>
              <a:rPr b="1" lang="en">
                <a:solidFill>
                  <a:srgbClr val="000000"/>
                </a:solidFill>
              </a:rPr>
              <a:t>baseline model LSTM + sentiment labels</a:t>
            </a:r>
            <a:r>
              <a:rPr lang="en">
                <a:solidFill>
                  <a:srgbClr val="000000"/>
                </a:solidFill>
              </a:rPr>
              <a:t> although has the lowest RMSE, perform the worst job at predicting stock returns. Its prediction negatively correlates with the true change in price.</a:t>
            </a:r>
            <a:endParaRPr>
              <a:solidFill>
                <a:srgbClr val="000000"/>
              </a:solidFill>
            </a:endParaRPr>
          </a:p>
          <a:p>
            <a:pPr indent="0" lvl="0" marL="0" rtl="0" algn="l">
              <a:spcBef>
                <a:spcPts val="1200"/>
              </a:spcBef>
              <a:spcAft>
                <a:spcPts val="0"/>
              </a:spcAft>
              <a:buNone/>
            </a:pPr>
            <a:r>
              <a:rPr lang="en">
                <a:solidFill>
                  <a:srgbClr val="000000"/>
                </a:solidFill>
              </a:rPr>
              <a:t>Our </a:t>
            </a:r>
            <a:r>
              <a:rPr b="1" lang="en">
                <a:solidFill>
                  <a:srgbClr val="000000"/>
                </a:solidFill>
              </a:rPr>
              <a:t>LSTM+TF-IDF model</a:t>
            </a:r>
            <a:r>
              <a:rPr lang="en">
                <a:solidFill>
                  <a:srgbClr val="000000"/>
                </a:solidFill>
              </a:rPr>
              <a:t>, perform a decent job </a:t>
            </a:r>
            <a:r>
              <a:rPr lang="en">
                <a:solidFill>
                  <a:srgbClr val="000000"/>
                </a:solidFill>
              </a:rPr>
              <a:t>predicting</a:t>
            </a:r>
            <a:r>
              <a:rPr lang="en">
                <a:solidFill>
                  <a:srgbClr val="000000"/>
                </a:solidFill>
              </a:rPr>
              <a:t> stock return, but the RMSE is really large, the stock price predicted is very off by scale.</a:t>
            </a:r>
            <a:endParaRPr>
              <a:solidFill>
                <a:srgbClr val="000000"/>
              </a:solidFill>
            </a:endParaRPr>
          </a:p>
          <a:p>
            <a:pPr indent="0" lvl="0" marL="0" rtl="0" algn="l">
              <a:spcBef>
                <a:spcPts val="1200"/>
              </a:spcBef>
              <a:spcAft>
                <a:spcPts val="1200"/>
              </a:spcAft>
              <a:buNone/>
            </a:pPr>
            <a:r>
              <a:rPr lang="en">
                <a:solidFill>
                  <a:srgbClr val="000000"/>
                </a:solidFill>
              </a:rPr>
              <a:t>Our </a:t>
            </a:r>
            <a:r>
              <a:rPr b="1" lang="en">
                <a:solidFill>
                  <a:srgbClr val="000000"/>
                </a:solidFill>
              </a:rPr>
              <a:t>LSTM+Bert embedding model,</a:t>
            </a:r>
            <a:r>
              <a:rPr lang="en">
                <a:solidFill>
                  <a:srgbClr val="000000"/>
                </a:solidFill>
              </a:rPr>
              <a:t> perform an outstanding job predicting stock price and  return, and have a chance of creating solid profit for stocks </a:t>
            </a:r>
            <a:r>
              <a:rPr lang="en">
                <a:solidFill>
                  <a:srgbClr val="000000"/>
                </a:solidFill>
              </a:rPr>
              <a:t>that are</a:t>
            </a:r>
            <a:r>
              <a:rPr lang="en">
                <a:solidFill>
                  <a:srgbClr val="000000"/>
                </a:solidFill>
              </a:rPr>
              <a:t> affected by sentiment and news.</a:t>
            </a:r>
            <a:endParaRPr>
              <a:solidFill>
                <a:srgbClr val="000000"/>
              </a:solidFill>
            </a:endParaRPr>
          </a:p>
        </p:txBody>
      </p:sp>
      <p:pic>
        <p:nvPicPr>
          <p:cNvPr id="230" name="Google Shape;230;p28"/>
          <p:cNvPicPr preferRelativeResize="0"/>
          <p:nvPr/>
        </p:nvPicPr>
        <p:blipFill>
          <a:blip r:embed="rId3">
            <a:alphaModFix/>
          </a:blip>
          <a:stretch>
            <a:fillRect/>
          </a:stretch>
        </p:blipFill>
        <p:spPr>
          <a:xfrm>
            <a:off x="118413" y="1330525"/>
            <a:ext cx="8910773" cy="1241237"/>
          </a:xfrm>
          <a:prstGeom prst="rect">
            <a:avLst/>
          </a:prstGeom>
          <a:noFill/>
          <a:ln>
            <a:noFill/>
          </a:ln>
        </p:spPr>
      </p:pic>
      <p:sp>
        <p:nvSpPr>
          <p:cNvPr id="231" name="Google Shape;231;p28"/>
          <p:cNvSpPr/>
          <p:nvPr/>
        </p:nvSpPr>
        <p:spPr>
          <a:xfrm>
            <a:off x="5841375" y="1212340"/>
            <a:ext cx="3101700" cy="12948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486925" y="351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Test</a:t>
            </a:r>
            <a:endParaRPr/>
          </a:p>
        </p:txBody>
      </p:sp>
      <p:sp>
        <p:nvSpPr>
          <p:cNvPr id="237" name="Google Shape;237;p29"/>
          <p:cNvSpPr txBox="1"/>
          <p:nvPr>
            <p:ph idx="1" type="body"/>
          </p:nvPr>
        </p:nvSpPr>
        <p:spPr>
          <a:xfrm>
            <a:off x="253875" y="2826650"/>
            <a:ext cx="8532000" cy="24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Inject negative</a:t>
            </a:r>
            <a:r>
              <a:rPr lang="en">
                <a:solidFill>
                  <a:srgbClr val="000000"/>
                </a:solidFill>
              </a:rPr>
              <a:t>: </a:t>
            </a:r>
            <a:r>
              <a:rPr lang="en">
                <a:solidFill>
                  <a:srgbClr val="000000"/>
                </a:solidFill>
              </a:rPr>
              <a:t>I put </a:t>
            </a:r>
            <a:r>
              <a:rPr lang="en">
                <a:solidFill>
                  <a:srgbClr val="000000"/>
                </a:solidFill>
              </a:rPr>
              <a:t>bert embeddings of </a:t>
            </a:r>
            <a:r>
              <a:rPr lang="en">
                <a:solidFill>
                  <a:srgbClr val="000000"/>
                </a:solidFill>
              </a:rPr>
              <a:t>Feb-03( the day when the stock fall drastically) to </a:t>
            </a:r>
            <a:r>
              <a:rPr b="1" lang="en">
                <a:solidFill>
                  <a:srgbClr val="000000"/>
                </a:solidFill>
              </a:rPr>
              <a:t>Jun-02 and Jun 28</a:t>
            </a:r>
            <a:r>
              <a:rPr lang="en">
                <a:solidFill>
                  <a:srgbClr val="000000"/>
                </a:solidFill>
              </a:rPr>
              <a:t>. And we can see from the lightblue curve that the model now predict a </a:t>
            </a:r>
            <a:r>
              <a:rPr b="1" lang="en">
                <a:solidFill>
                  <a:srgbClr val="000000"/>
                </a:solidFill>
              </a:rPr>
              <a:t>lower price </a:t>
            </a:r>
            <a:r>
              <a:rPr lang="en">
                <a:solidFill>
                  <a:srgbClr val="000000"/>
                </a:solidFill>
              </a:rPr>
              <a:t>than before(orange curve)</a:t>
            </a:r>
            <a:endParaRPr>
              <a:solidFill>
                <a:srgbClr val="000000"/>
              </a:solidFill>
            </a:endParaRPr>
          </a:p>
          <a:p>
            <a:pPr indent="0" lvl="0" marL="0" rtl="0" algn="l">
              <a:spcBef>
                <a:spcPts val="1200"/>
              </a:spcBef>
              <a:spcAft>
                <a:spcPts val="0"/>
              </a:spcAft>
              <a:buNone/>
            </a:pPr>
            <a:r>
              <a:rPr b="1" lang="en">
                <a:solidFill>
                  <a:srgbClr val="000000"/>
                </a:solidFill>
              </a:rPr>
              <a:t>Inject positive</a:t>
            </a:r>
            <a:r>
              <a:rPr lang="en">
                <a:solidFill>
                  <a:srgbClr val="000000"/>
                </a:solidFill>
              </a:rPr>
              <a:t>: I changed </a:t>
            </a:r>
            <a:r>
              <a:rPr b="1" lang="en">
                <a:solidFill>
                  <a:srgbClr val="000000"/>
                </a:solidFill>
              </a:rPr>
              <a:t>Aug-02 and Aug-20</a:t>
            </a:r>
            <a:r>
              <a:rPr lang="en">
                <a:solidFill>
                  <a:srgbClr val="000000"/>
                </a:solidFill>
              </a:rPr>
              <a:t>’s bert embeddings with </a:t>
            </a:r>
            <a:r>
              <a:rPr lang="en">
                <a:solidFill>
                  <a:srgbClr val="000000"/>
                </a:solidFill>
              </a:rPr>
              <a:t>Jun-07(the day when the stock stand on </a:t>
            </a:r>
            <a:r>
              <a:rPr lang="en">
                <a:solidFill>
                  <a:srgbClr val="000000"/>
                </a:solidFill>
              </a:rPr>
              <a:t>new peak</a:t>
            </a:r>
            <a:r>
              <a:rPr lang="en">
                <a:solidFill>
                  <a:srgbClr val="000000"/>
                </a:solidFill>
              </a:rPr>
              <a:t>) bert embeddings. And we can see from the lightblue curve that the model only slightly overpredict </a:t>
            </a:r>
            <a:r>
              <a:rPr lang="en">
                <a:solidFill>
                  <a:srgbClr val="000000"/>
                </a:solidFill>
              </a:rPr>
              <a:t>on </a:t>
            </a:r>
            <a:r>
              <a:rPr lang="en">
                <a:solidFill>
                  <a:srgbClr val="000000"/>
                </a:solidFill>
              </a:rPr>
              <a:t>Aug-02, and </a:t>
            </a:r>
            <a:r>
              <a:rPr b="1" lang="en">
                <a:solidFill>
                  <a:srgbClr val="000000"/>
                </a:solidFill>
              </a:rPr>
              <a:t>overpredict </a:t>
            </a:r>
            <a:r>
              <a:rPr lang="en">
                <a:solidFill>
                  <a:srgbClr val="000000"/>
                </a:solidFill>
              </a:rPr>
              <a:t>on Aug-20</a:t>
            </a:r>
            <a:endParaRPr>
              <a:solidFill>
                <a:srgbClr val="000000"/>
              </a:solidFill>
            </a:endParaRPr>
          </a:p>
          <a:p>
            <a:pPr indent="-311150" lvl="0" marL="457200" rtl="0" algn="l">
              <a:spcBef>
                <a:spcPts val="0"/>
              </a:spcBef>
              <a:spcAft>
                <a:spcPts val="0"/>
              </a:spcAft>
              <a:buClr>
                <a:srgbClr val="CC0000"/>
              </a:buClr>
              <a:buSzPts val="1300"/>
              <a:buChar char="●"/>
            </a:pPr>
            <a:r>
              <a:rPr lang="en">
                <a:solidFill>
                  <a:srgbClr val="CC0000"/>
                </a:solidFill>
              </a:rPr>
              <a:t>These sentiment spikes could occur when a substantial number of people discuss and post in forums like Reddit or </a:t>
            </a:r>
            <a:r>
              <a:rPr lang="en">
                <a:solidFill>
                  <a:srgbClr val="CC0000"/>
                </a:solidFill>
              </a:rPr>
              <a:t>twitter. And we can detect them on time by regularly scraping  online each hour or each day, monitor and notice if the number of posts suddenly rise related to the stock. And if  they are very uniform and collaborative(like short squeeze), we are able to know the stock is going to rise or fall.</a:t>
            </a:r>
            <a:endParaRPr>
              <a:solidFill>
                <a:srgbClr val="CC0000"/>
              </a:solidFill>
            </a:endParaRPr>
          </a:p>
        </p:txBody>
      </p:sp>
      <p:pic>
        <p:nvPicPr>
          <p:cNvPr id="238" name="Google Shape;238;p29"/>
          <p:cNvPicPr preferRelativeResize="0"/>
          <p:nvPr/>
        </p:nvPicPr>
        <p:blipFill>
          <a:blip r:embed="rId3">
            <a:alphaModFix/>
          </a:blip>
          <a:stretch>
            <a:fillRect/>
          </a:stretch>
        </p:blipFill>
        <p:spPr>
          <a:xfrm>
            <a:off x="864550" y="823051"/>
            <a:ext cx="7128602" cy="1959675"/>
          </a:xfrm>
          <a:prstGeom prst="rect">
            <a:avLst/>
          </a:prstGeom>
          <a:noFill/>
          <a:ln>
            <a:noFill/>
          </a:ln>
        </p:spPr>
      </p:pic>
      <p:cxnSp>
        <p:nvCxnSpPr>
          <p:cNvPr id="239" name="Google Shape;239;p29"/>
          <p:cNvCxnSpPr/>
          <p:nvPr/>
        </p:nvCxnSpPr>
        <p:spPr>
          <a:xfrm>
            <a:off x="5123300" y="727575"/>
            <a:ext cx="181800" cy="838800"/>
          </a:xfrm>
          <a:prstGeom prst="straightConnector1">
            <a:avLst/>
          </a:prstGeom>
          <a:noFill/>
          <a:ln cap="flat" cmpd="sng" w="28575">
            <a:solidFill>
              <a:srgbClr val="FF0000"/>
            </a:solidFill>
            <a:prstDash val="solid"/>
            <a:round/>
            <a:headEnd len="med" w="med" type="none"/>
            <a:tailEnd len="med" w="med" type="triangle"/>
          </a:ln>
        </p:spPr>
      </p:cxnSp>
      <p:cxnSp>
        <p:nvCxnSpPr>
          <p:cNvPr id="240" name="Google Shape;240;p29"/>
          <p:cNvCxnSpPr/>
          <p:nvPr/>
        </p:nvCxnSpPr>
        <p:spPr>
          <a:xfrm flipH="1">
            <a:off x="6063875" y="798300"/>
            <a:ext cx="201300" cy="859500"/>
          </a:xfrm>
          <a:prstGeom prst="straightConnector1">
            <a:avLst/>
          </a:prstGeom>
          <a:noFill/>
          <a:ln cap="flat" cmpd="sng" w="28575">
            <a:solidFill>
              <a:srgbClr val="FF0000"/>
            </a:solidFill>
            <a:prstDash val="solid"/>
            <a:round/>
            <a:headEnd len="med" w="med" type="none"/>
            <a:tailEnd len="med" w="med" type="triangle"/>
          </a:ln>
        </p:spPr>
      </p:cxnSp>
      <p:cxnSp>
        <p:nvCxnSpPr>
          <p:cNvPr id="241" name="Google Shape;241;p29"/>
          <p:cNvCxnSpPr/>
          <p:nvPr/>
        </p:nvCxnSpPr>
        <p:spPr>
          <a:xfrm rot="10800000">
            <a:off x="7023075" y="1879600"/>
            <a:ext cx="60600" cy="697200"/>
          </a:xfrm>
          <a:prstGeom prst="straightConnector1">
            <a:avLst/>
          </a:prstGeom>
          <a:noFill/>
          <a:ln cap="flat" cmpd="sng" w="28575">
            <a:solidFill>
              <a:srgbClr val="00FF00"/>
            </a:solidFill>
            <a:prstDash val="solid"/>
            <a:round/>
            <a:headEnd len="med" w="med" type="none"/>
            <a:tailEnd len="med" w="med" type="triangle"/>
          </a:ln>
        </p:spPr>
      </p:cxnSp>
      <p:cxnSp>
        <p:nvCxnSpPr>
          <p:cNvPr id="242" name="Google Shape;242;p29"/>
          <p:cNvCxnSpPr/>
          <p:nvPr/>
        </p:nvCxnSpPr>
        <p:spPr>
          <a:xfrm rot="10800000">
            <a:off x="7559525" y="1879450"/>
            <a:ext cx="383100" cy="808500"/>
          </a:xfrm>
          <a:prstGeom prst="straightConnector1">
            <a:avLst/>
          </a:prstGeom>
          <a:noFill/>
          <a:ln cap="flat" cmpd="sng" w="28575">
            <a:solidFill>
              <a:srgbClr val="00FF00"/>
            </a:solidFill>
            <a:prstDash val="solid"/>
            <a:round/>
            <a:headEnd len="med" w="med" type="none"/>
            <a:tailEnd len="med" w="med" type="triangle"/>
          </a:ln>
        </p:spPr>
      </p:cxnSp>
      <p:sp>
        <p:nvSpPr>
          <p:cNvPr id="243" name="Google Shape;243;p29"/>
          <p:cNvSpPr txBox="1"/>
          <p:nvPr/>
        </p:nvSpPr>
        <p:spPr>
          <a:xfrm>
            <a:off x="4801325" y="342175"/>
            <a:ext cx="12627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Lato"/>
                <a:ea typeface="Lato"/>
                <a:cs typeface="Lato"/>
                <a:sym typeface="Lato"/>
              </a:rPr>
              <a:t>Negative</a:t>
            </a:r>
            <a:endParaRPr b="1" sz="1300">
              <a:solidFill>
                <a:srgbClr val="FF0000"/>
              </a:solidFill>
              <a:latin typeface="Lato"/>
              <a:ea typeface="Lato"/>
              <a:cs typeface="Lato"/>
              <a:sym typeface="Lato"/>
            </a:endParaRPr>
          </a:p>
        </p:txBody>
      </p:sp>
      <p:sp>
        <p:nvSpPr>
          <p:cNvPr id="244" name="Google Shape;244;p29"/>
          <p:cNvSpPr txBox="1"/>
          <p:nvPr/>
        </p:nvSpPr>
        <p:spPr>
          <a:xfrm>
            <a:off x="7119725" y="2378950"/>
            <a:ext cx="12627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FF00"/>
                </a:solidFill>
                <a:latin typeface="Lato"/>
                <a:ea typeface="Lato"/>
                <a:cs typeface="Lato"/>
                <a:sym typeface="Lato"/>
              </a:rPr>
              <a:t>Positive</a:t>
            </a:r>
            <a:endParaRPr b="1" sz="1300">
              <a:solidFill>
                <a:srgbClr val="00FF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000000"/>
                </a:solidFill>
                <a:highlight>
                  <a:srgbClr val="FFFFFF"/>
                </a:highlight>
                <a:latin typeface="Lato"/>
                <a:ea typeface="Lato"/>
                <a:cs typeface="Lato"/>
                <a:sym typeface="Lato"/>
              </a:rPr>
              <a:t>Algorithmic Adjustments</a:t>
            </a:r>
            <a:endParaRPr sz="3500"/>
          </a:p>
        </p:txBody>
      </p:sp>
      <p:sp>
        <p:nvSpPr>
          <p:cNvPr id="250" name="Google Shape;25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a:t>
            </a:r>
            <a:r>
              <a:rPr lang="en">
                <a:solidFill>
                  <a:srgbClr val="000000"/>
                </a:solidFill>
              </a:rPr>
              <a:t>ur model is not uniformly or stably sensitive, and here are some </a:t>
            </a:r>
            <a:r>
              <a:rPr b="1" lang="en">
                <a:solidFill>
                  <a:srgbClr val="000000"/>
                </a:solidFill>
              </a:rPr>
              <a:t>strategies</a:t>
            </a:r>
            <a:r>
              <a:rPr lang="en">
                <a:solidFill>
                  <a:srgbClr val="000000"/>
                </a:solidFill>
              </a:rPr>
              <a:t> to improve it:</a:t>
            </a:r>
            <a:endParaRPr>
              <a:solidFill>
                <a:srgbClr val="000000"/>
              </a:solidFill>
            </a:endParaRPr>
          </a:p>
          <a:p>
            <a:pPr indent="-311150" lvl="0" marL="457200" rtl="0" algn="l">
              <a:spcBef>
                <a:spcPts val="0"/>
              </a:spcBef>
              <a:spcAft>
                <a:spcPts val="0"/>
              </a:spcAft>
              <a:buClr>
                <a:srgbClr val="CC0000"/>
              </a:buClr>
              <a:buSzPts val="1300"/>
              <a:buChar char="●"/>
            </a:pPr>
            <a:r>
              <a:rPr lang="en">
                <a:solidFill>
                  <a:srgbClr val="CC0000"/>
                </a:solidFill>
              </a:rPr>
              <a:t>Fine tune our bert model using </a:t>
            </a:r>
            <a:r>
              <a:rPr b="1" lang="en">
                <a:solidFill>
                  <a:srgbClr val="CC0000"/>
                </a:solidFill>
              </a:rPr>
              <a:t>Reddit</a:t>
            </a:r>
            <a:r>
              <a:rPr lang="en">
                <a:solidFill>
                  <a:srgbClr val="CC0000"/>
                </a:solidFill>
              </a:rPr>
              <a:t> post dataset to better capture the language used there and generate better embeddings.</a:t>
            </a:r>
            <a:endParaRPr>
              <a:solidFill>
                <a:srgbClr val="CC0000"/>
              </a:solidFill>
            </a:endParaRPr>
          </a:p>
          <a:p>
            <a:pPr indent="-311150" lvl="0" marL="457200" rtl="0" algn="l">
              <a:spcBef>
                <a:spcPts val="0"/>
              </a:spcBef>
              <a:spcAft>
                <a:spcPts val="0"/>
              </a:spcAft>
              <a:buClr>
                <a:srgbClr val="CC0000"/>
              </a:buClr>
              <a:buSzPts val="1300"/>
              <a:buChar char="●"/>
            </a:pPr>
            <a:r>
              <a:rPr lang="en">
                <a:solidFill>
                  <a:srgbClr val="CC0000"/>
                </a:solidFill>
              </a:rPr>
              <a:t>We can also fine tune bert together with LSTM when training time series prediction</a:t>
            </a:r>
            <a:endParaRPr>
              <a:solidFill>
                <a:srgbClr val="CC0000"/>
              </a:solidFill>
            </a:endParaRPr>
          </a:p>
          <a:p>
            <a:pPr indent="-311150" lvl="0" marL="457200" rtl="0" algn="l">
              <a:spcBef>
                <a:spcPts val="0"/>
              </a:spcBef>
              <a:spcAft>
                <a:spcPts val="0"/>
              </a:spcAft>
              <a:buClr>
                <a:srgbClr val="CC0000"/>
              </a:buClr>
              <a:buSzPts val="1300"/>
              <a:buChar char="●"/>
            </a:pPr>
            <a:r>
              <a:rPr lang="en">
                <a:solidFill>
                  <a:srgbClr val="CC0000"/>
                </a:solidFill>
              </a:rPr>
              <a:t>Train with larger dataset for example, </a:t>
            </a:r>
            <a:r>
              <a:rPr b="1" lang="en">
                <a:solidFill>
                  <a:srgbClr val="CC0000"/>
                </a:solidFill>
              </a:rPr>
              <a:t>all S&amp;P 500 </a:t>
            </a:r>
            <a:r>
              <a:rPr lang="en">
                <a:solidFill>
                  <a:srgbClr val="CC0000"/>
                </a:solidFill>
              </a:rPr>
              <a:t>stocks with corresponding news  to better learn the relationship between reddit post and stock price</a:t>
            </a:r>
            <a:endParaRPr>
              <a:solidFill>
                <a:srgbClr val="CC0000"/>
              </a:solidFill>
            </a:endParaRPr>
          </a:p>
          <a:p>
            <a:pPr indent="-311150" lvl="0" marL="457200" rtl="0" algn="l">
              <a:spcBef>
                <a:spcPts val="0"/>
              </a:spcBef>
              <a:spcAft>
                <a:spcPts val="0"/>
              </a:spcAft>
              <a:buClr>
                <a:srgbClr val="CC0000"/>
              </a:buClr>
              <a:buSzPts val="1300"/>
              <a:buChar char="●"/>
            </a:pPr>
            <a:r>
              <a:rPr lang="en">
                <a:solidFill>
                  <a:srgbClr val="CC0000"/>
                </a:solidFill>
              </a:rPr>
              <a:t>We can give </a:t>
            </a:r>
            <a:r>
              <a:rPr b="1" lang="en">
                <a:solidFill>
                  <a:srgbClr val="CC0000"/>
                </a:solidFill>
              </a:rPr>
              <a:t>most voted titles</a:t>
            </a:r>
            <a:r>
              <a:rPr lang="en">
                <a:solidFill>
                  <a:srgbClr val="CC0000"/>
                </a:solidFill>
              </a:rPr>
              <a:t> a higher weight in the dataset, because of their influence.</a:t>
            </a:r>
            <a:endParaRPr>
              <a:solidFill>
                <a:srgbClr val="CC0000"/>
              </a:solidFill>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727650" y="631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Summarization </a:t>
            </a:r>
            <a:endParaRPr/>
          </a:p>
        </p:txBody>
      </p:sp>
      <p:sp>
        <p:nvSpPr>
          <p:cNvPr id="256" name="Google Shape;256;p31"/>
          <p:cNvSpPr txBox="1"/>
          <p:nvPr>
            <p:ph idx="1" type="body"/>
          </p:nvPr>
        </p:nvSpPr>
        <p:spPr>
          <a:xfrm>
            <a:off x="192000" y="1291400"/>
            <a:ext cx="8952000" cy="4017600"/>
          </a:xfrm>
          <a:prstGeom prst="rect">
            <a:avLst/>
          </a:prstGeom>
        </p:spPr>
        <p:txBody>
          <a:bodyPr anchorCtr="0" anchor="t" bIns="91425" lIns="91425" spcFirstLastPara="1" rIns="91425" wrap="square" tIns="91425">
            <a:normAutofit lnSpcReduction="20000"/>
          </a:bodyPr>
          <a:lstStyle/>
          <a:p>
            <a:pPr indent="-311150" lvl="0" marL="698500" rtl="0" algn="l">
              <a:spcBef>
                <a:spcPts val="0"/>
              </a:spcBef>
              <a:spcAft>
                <a:spcPts val="0"/>
              </a:spcAft>
              <a:buClr>
                <a:srgbClr val="000000"/>
              </a:buClr>
              <a:buSzPts val="1300"/>
              <a:buChar char="●"/>
            </a:pPr>
            <a:r>
              <a:rPr b="1" lang="en">
                <a:solidFill>
                  <a:srgbClr val="000000"/>
                </a:solidFill>
                <a:highlight>
                  <a:srgbClr val="FFFFFF"/>
                </a:highlight>
              </a:rPr>
              <a:t>Summarize:</a:t>
            </a:r>
            <a:r>
              <a:rPr lang="en">
                <a:solidFill>
                  <a:srgbClr val="000000"/>
                </a:solidFill>
                <a:highlight>
                  <a:srgbClr val="FFFFFF"/>
                </a:highlight>
              </a:rPr>
              <a:t> Our best performed model is</a:t>
            </a:r>
            <a:r>
              <a:rPr b="1" lang="en">
                <a:solidFill>
                  <a:srgbClr val="000000"/>
                </a:solidFill>
                <a:highlight>
                  <a:srgbClr val="FFFFFF"/>
                </a:highlight>
              </a:rPr>
              <a:t> LSTM+bert embeddings</a:t>
            </a:r>
            <a:r>
              <a:rPr lang="en">
                <a:solidFill>
                  <a:srgbClr val="000000"/>
                </a:solidFill>
                <a:highlight>
                  <a:srgbClr val="FFFFFF"/>
                </a:highlight>
              </a:rPr>
              <a:t>, with a </a:t>
            </a:r>
            <a:r>
              <a:rPr lang="en">
                <a:solidFill>
                  <a:srgbClr val="000000"/>
                </a:solidFill>
                <a:highlight>
                  <a:srgbClr val="FFFFFF"/>
                </a:highlight>
              </a:rPr>
              <a:t>outstanding correlation coefficient of change in price, but our sensitivity is not very uniform and stable.</a:t>
            </a:r>
            <a:endParaRPr>
              <a:solidFill>
                <a:srgbClr val="000000"/>
              </a:solidFill>
              <a:highlight>
                <a:srgbClr val="FFFFFF"/>
              </a:highlight>
            </a:endParaRPr>
          </a:p>
          <a:p>
            <a:pPr indent="-311150" lvl="0" marL="698500" rtl="0" algn="l">
              <a:spcBef>
                <a:spcPts val="0"/>
              </a:spcBef>
              <a:spcAft>
                <a:spcPts val="0"/>
              </a:spcAft>
              <a:buClr>
                <a:srgbClr val="000000"/>
              </a:buClr>
              <a:buSzPts val="1300"/>
              <a:buChar char="●"/>
            </a:pPr>
            <a:r>
              <a:rPr b="1" lang="en">
                <a:solidFill>
                  <a:srgbClr val="000000"/>
                </a:solidFill>
                <a:highlight>
                  <a:srgbClr val="FFFFFF"/>
                </a:highlight>
              </a:rPr>
              <a:t>Discuss:</a:t>
            </a:r>
            <a:r>
              <a:rPr lang="en">
                <a:solidFill>
                  <a:srgbClr val="000000"/>
                </a:solidFill>
                <a:highlight>
                  <a:srgbClr val="FFFFFF"/>
                </a:highlight>
              </a:rPr>
              <a:t> The study of GameStop short squeeze gives a very </a:t>
            </a:r>
            <a:r>
              <a:rPr b="1" lang="en">
                <a:solidFill>
                  <a:srgbClr val="000000"/>
                </a:solidFill>
                <a:highlight>
                  <a:srgbClr val="FFFFFF"/>
                </a:highlight>
              </a:rPr>
              <a:t>promising</a:t>
            </a:r>
            <a:r>
              <a:rPr lang="en">
                <a:solidFill>
                  <a:srgbClr val="000000"/>
                </a:solidFill>
                <a:highlight>
                  <a:srgbClr val="FFFFFF"/>
                </a:highlight>
              </a:rPr>
              <a:t> direction of including </a:t>
            </a:r>
            <a:r>
              <a:rPr b="1" lang="en">
                <a:solidFill>
                  <a:srgbClr val="000000"/>
                </a:solidFill>
                <a:highlight>
                  <a:srgbClr val="FFFFFF"/>
                </a:highlight>
              </a:rPr>
              <a:t>sentiment factors</a:t>
            </a:r>
            <a:r>
              <a:rPr lang="en">
                <a:solidFill>
                  <a:srgbClr val="000000"/>
                </a:solidFill>
                <a:highlight>
                  <a:srgbClr val="FFFFFF"/>
                </a:highlight>
              </a:rPr>
              <a:t> into traditional multi-factor forecasting model in quantitative trading to enhance the predictive power of traditional models. However, it's crucial to navigate the data collection process carefully to ensure compliance with copyright and privacy laws.</a:t>
            </a:r>
            <a:endParaRPr>
              <a:solidFill>
                <a:srgbClr val="000000"/>
              </a:solidFill>
              <a:highlight>
                <a:srgbClr val="FFFFFF"/>
              </a:highlight>
            </a:endParaRPr>
          </a:p>
          <a:p>
            <a:pPr indent="-311150" lvl="0" marL="698500" rtl="0" algn="l">
              <a:spcBef>
                <a:spcPts val="0"/>
              </a:spcBef>
              <a:spcAft>
                <a:spcPts val="0"/>
              </a:spcAft>
              <a:buClr>
                <a:srgbClr val="000000"/>
              </a:buClr>
              <a:buSzPts val="1300"/>
              <a:buChar char="●"/>
            </a:pPr>
            <a:r>
              <a:rPr b="1" lang="en">
                <a:solidFill>
                  <a:srgbClr val="000000"/>
                </a:solidFill>
                <a:highlight>
                  <a:srgbClr val="FFFFFF"/>
                </a:highlight>
              </a:rPr>
              <a:t>Propose:</a:t>
            </a:r>
            <a:r>
              <a:rPr lang="en">
                <a:solidFill>
                  <a:srgbClr val="000000"/>
                </a:solidFill>
                <a:highlight>
                  <a:srgbClr val="FFFFFF"/>
                </a:highlight>
              </a:rPr>
              <a:t> The future research can involve how to represent text better align with time series representations, probably using </a:t>
            </a:r>
            <a:r>
              <a:rPr b="1" lang="en">
                <a:solidFill>
                  <a:srgbClr val="000000"/>
                </a:solidFill>
                <a:highlight>
                  <a:srgbClr val="FFFFFF"/>
                </a:highlight>
              </a:rPr>
              <a:t>Large Language Model</a:t>
            </a:r>
            <a:r>
              <a:rPr lang="en">
                <a:solidFill>
                  <a:srgbClr val="000000"/>
                </a:solidFill>
                <a:highlight>
                  <a:srgbClr val="FFFFFF"/>
                </a:highlight>
              </a:rPr>
              <a:t> and </a:t>
            </a:r>
            <a:r>
              <a:rPr b="1" lang="en">
                <a:solidFill>
                  <a:srgbClr val="000000"/>
                </a:solidFill>
                <a:highlight>
                  <a:srgbClr val="FFFFFF"/>
                </a:highlight>
              </a:rPr>
              <a:t>multimodal </a:t>
            </a:r>
            <a:r>
              <a:rPr lang="en">
                <a:solidFill>
                  <a:srgbClr val="000000"/>
                </a:solidFill>
                <a:highlight>
                  <a:srgbClr val="FFFFFF"/>
                </a:highlight>
              </a:rPr>
              <a:t>techniques, </a:t>
            </a:r>
            <a:r>
              <a:rPr b="1" lang="en">
                <a:solidFill>
                  <a:srgbClr val="000000"/>
                </a:solidFill>
                <a:highlight>
                  <a:srgbClr val="FFFFFF"/>
                </a:highlight>
              </a:rPr>
              <a:t>contrastive learning</a:t>
            </a:r>
            <a:r>
              <a:rPr lang="en">
                <a:solidFill>
                  <a:srgbClr val="000000"/>
                </a:solidFill>
                <a:highlight>
                  <a:srgbClr val="FFFFFF"/>
                </a:highlight>
              </a:rPr>
              <a:t> to better differentiate between relevant and irrelevant information within textual data and noise in stock price. Such advancements could lead to more sophisticated models that better capture the nuanced relationship between market sentiment and stock price movements, offering a richer understanding of market dynamics and improving the predictive capabilities of quantitative trading models. </a:t>
            </a:r>
            <a:endParaRPr>
              <a:solidFill>
                <a:srgbClr val="000000"/>
              </a:solidFill>
              <a:highlight>
                <a:srgbClr val="FFFFFF"/>
              </a:highlight>
            </a:endParaRPr>
          </a:p>
          <a:p>
            <a:pPr indent="-311150" lvl="0" marL="698500" rtl="0" algn="l">
              <a:spcBef>
                <a:spcPts val="0"/>
              </a:spcBef>
              <a:spcAft>
                <a:spcPts val="0"/>
              </a:spcAft>
              <a:buClr>
                <a:srgbClr val="000000"/>
              </a:buClr>
              <a:buSzPts val="1300"/>
              <a:buChar char="●"/>
            </a:pPr>
            <a:r>
              <a:rPr lang="en">
                <a:solidFill>
                  <a:srgbClr val="000000"/>
                </a:solidFill>
                <a:highlight>
                  <a:srgbClr val="FFFFFF"/>
                </a:highlight>
              </a:rPr>
              <a:t>Some </a:t>
            </a:r>
            <a:r>
              <a:rPr lang="en">
                <a:solidFill>
                  <a:srgbClr val="000000"/>
                </a:solidFill>
                <a:highlight>
                  <a:srgbClr val="FFFFFF"/>
                </a:highlight>
              </a:rPr>
              <a:t>challenges</a:t>
            </a:r>
            <a:r>
              <a:rPr lang="en">
                <a:solidFill>
                  <a:srgbClr val="000000"/>
                </a:solidFill>
                <a:highlight>
                  <a:srgbClr val="FFFFFF"/>
                </a:highlight>
              </a:rPr>
              <a:t> involve filtering useful information from the whole web, not just reddit. Also in real-time trading, inference speed requires us to get useful news fast on time</a:t>
            </a:r>
            <a:r>
              <a:rPr lang="en">
                <a:solidFill>
                  <a:srgbClr val="000000"/>
                </a:solidFill>
                <a:highlight>
                  <a:srgbClr val="FFFFFF"/>
                </a:highlight>
              </a:rPr>
              <a:t>. We also </a:t>
            </a:r>
            <a:r>
              <a:rPr lang="en">
                <a:solidFill>
                  <a:srgbClr val="000000"/>
                </a:solidFill>
                <a:highlight>
                  <a:srgbClr val="FFFFFF"/>
                </a:highlight>
              </a:rPr>
              <a:t>underscore the importance of ethical considerations in data scraping activities, emphasizing the need to respect intellectual property rights and individual privacy.</a:t>
            </a:r>
            <a:endParaRPr>
              <a:solidFill>
                <a:srgbClr val="000000"/>
              </a:solidFill>
              <a:highlight>
                <a:srgbClr val="FFFFFF"/>
              </a:highlight>
            </a:endParaRPr>
          </a:p>
          <a:p>
            <a:pPr indent="0" lvl="0" marL="0" rtl="0" algn="l">
              <a:spcBef>
                <a:spcPts val="500"/>
              </a:spcBef>
              <a:spcAft>
                <a:spcPts val="0"/>
              </a:spcAft>
              <a:buNone/>
            </a:pPr>
            <a:r>
              <a:t/>
            </a:r>
            <a:endParaRPr>
              <a:solidFill>
                <a:srgbClr val="000000"/>
              </a:solidFill>
              <a:highlight>
                <a:srgbClr val="FFFFFF"/>
              </a:highlight>
            </a:endParaRPr>
          </a:p>
          <a:p>
            <a:pPr indent="0" lvl="0" marL="0" rtl="0" algn="l">
              <a:spcBef>
                <a:spcPts val="5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471900" y="499975"/>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93" name="Google Shape;93;p14"/>
          <p:cNvSpPr txBox="1"/>
          <p:nvPr>
            <p:ph idx="1" type="body"/>
          </p:nvPr>
        </p:nvSpPr>
        <p:spPr>
          <a:xfrm>
            <a:off x="460950" y="13487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C343D"/>
                </a:solidFill>
              </a:rPr>
              <a:t>In late January 2021, GameStop (GME) became the center of a financial phenomenon known as a 'short squeeze.' A surge of retail investors, coordinating through social media platforms like </a:t>
            </a:r>
            <a:r>
              <a:rPr b="1" lang="en" sz="1600">
                <a:solidFill>
                  <a:srgbClr val="0C343D"/>
                </a:solidFill>
              </a:rPr>
              <a:t>Reddit</a:t>
            </a:r>
            <a:r>
              <a:rPr lang="en" sz="1600">
                <a:solidFill>
                  <a:srgbClr val="0C343D"/>
                </a:solidFill>
              </a:rPr>
              <a:t>'s r/wallstreetbets, began buying up GameStop's stock. This drove up the stock price dramatically. It gives us a great </a:t>
            </a:r>
            <a:r>
              <a:rPr lang="en" sz="1600">
                <a:solidFill>
                  <a:srgbClr val="0C343D"/>
                </a:solidFill>
              </a:rPr>
              <a:t>opportunity</a:t>
            </a:r>
            <a:r>
              <a:rPr lang="en" sz="1600">
                <a:solidFill>
                  <a:srgbClr val="0C343D"/>
                </a:solidFill>
              </a:rPr>
              <a:t> to study if we can utilize </a:t>
            </a:r>
            <a:r>
              <a:rPr b="1" lang="en" sz="1600">
                <a:solidFill>
                  <a:srgbClr val="0C343D"/>
                </a:solidFill>
              </a:rPr>
              <a:t>NLP </a:t>
            </a:r>
            <a:r>
              <a:rPr lang="en" sz="1600">
                <a:solidFill>
                  <a:srgbClr val="0C343D"/>
                </a:solidFill>
              </a:rPr>
              <a:t>techniques for analyzing </a:t>
            </a:r>
            <a:r>
              <a:rPr b="1" lang="en" sz="1600">
                <a:solidFill>
                  <a:srgbClr val="0C343D"/>
                </a:solidFill>
              </a:rPr>
              <a:t>Reddit post titles</a:t>
            </a:r>
            <a:r>
              <a:rPr lang="en" sz="1600">
                <a:solidFill>
                  <a:srgbClr val="0C343D"/>
                </a:solidFill>
              </a:rPr>
              <a:t> and to enhance stock prediction.</a:t>
            </a:r>
            <a:endParaRPr sz="1600">
              <a:solidFill>
                <a:srgbClr val="0C343D"/>
              </a:solidFill>
            </a:endParaRPr>
          </a:p>
        </p:txBody>
      </p:sp>
      <p:pic>
        <p:nvPicPr>
          <p:cNvPr id="94" name="Google Shape;94;p14"/>
          <p:cNvPicPr preferRelativeResize="0"/>
          <p:nvPr/>
        </p:nvPicPr>
        <p:blipFill>
          <a:blip r:embed="rId3">
            <a:alphaModFix/>
          </a:blip>
          <a:stretch>
            <a:fillRect/>
          </a:stretch>
        </p:blipFill>
        <p:spPr>
          <a:xfrm>
            <a:off x="107325" y="2839975"/>
            <a:ext cx="9036677" cy="2294465"/>
          </a:xfrm>
          <a:prstGeom prst="rect">
            <a:avLst/>
          </a:prstGeom>
          <a:noFill/>
          <a:ln>
            <a:noFill/>
          </a:ln>
        </p:spPr>
      </p:pic>
      <p:cxnSp>
        <p:nvCxnSpPr>
          <p:cNvPr id="95" name="Google Shape;95;p14"/>
          <p:cNvCxnSpPr/>
          <p:nvPr/>
        </p:nvCxnSpPr>
        <p:spPr>
          <a:xfrm flipH="1" rot="10800000">
            <a:off x="565875" y="4163175"/>
            <a:ext cx="586200" cy="371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3989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analysis</a:t>
            </a:r>
            <a:endParaRPr/>
          </a:p>
        </p:txBody>
      </p:sp>
      <p:pic>
        <p:nvPicPr>
          <p:cNvPr id="101" name="Google Shape;101;p15"/>
          <p:cNvPicPr preferRelativeResize="0"/>
          <p:nvPr/>
        </p:nvPicPr>
        <p:blipFill>
          <a:blip r:embed="rId3">
            <a:alphaModFix/>
          </a:blip>
          <a:stretch>
            <a:fillRect/>
          </a:stretch>
        </p:blipFill>
        <p:spPr>
          <a:xfrm>
            <a:off x="0" y="505425"/>
            <a:ext cx="6311977" cy="2468700"/>
          </a:xfrm>
          <a:prstGeom prst="rect">
            <a:avLst/>
          </a:prstGeom>
          <a:noFill/>
          <a:ln>
            <a:noFill/>
          </a:ln>
        </p:spPr>
      </p:pic>
      <p:pic>
        <p:nvPicPr>
          <p:cNvPr id="102" name="Google Shape;102;p15"/>
          <p:cNvPicPr preferRelativeResize="0"/>
          <p:nvPr/>
        </p:nvPicPr>
        <p:blipFill>
          <a:blip r:embed="rId4">
            <a:alphaModFix/>
          </a:blip>
          <a:stretch>
            <a:fillRect/>
          </a:stretch>
        </p:blipFill>
        <p:spPr>
          <a:xfrm>
            <a:off x="6486413" y="0"/>
            <a:ext cx="2439874" cy="2542599"/>
          </a:xfrm>
          <a:prstGeom prst="rect">
            <a:avLst/>
          </a:prstGeom>
          <a:noFill/>
          <a:ln>
            <a:noFill/>
          </a:ln>
        </p:spPr>
      </p:pic>
      <p:pic>
        <p:nvPicPr>
          <p:cNvPr id="103" name="Google Shape;103;p15"/>
          <p:cNvPicPr preferRelativeResize="0"/>
          <p:nvPr/>
        </p:nvPicPr>
        <p:blipFill>
          <a:blip r:embed="rId5">
            <a:alphaModFix/>
          </a:blip>
          <a:stretch>
            <a:fillRect/>
          </a:stretch>
        </p:blipFill>
        <p:spPr>
          <a:xfrm>
            <a:off x="6577775" y="2698125"/>
            <a:ext cx="2439851" cy="2460360"/>
          </a:xfrm>
          <a:prstGeom prst="rect">
            <a:avLst/>
          </a:prstGeom>
          <a:noFill/>
          <a:ln>
            <a:noFill/>
          </a:ln>
        </p:spPr>
      </p:pic>
      <p:sp>
        <p:nvSpPr>
          <p:cNvPr id="104" name="Google Shape;104;p15"/>
          <p:cNvSpPr txBox="1"/>
          <p:nvPr/>
        </p:nvSpPr>
        <p:spPr>
          <a:xfrm>
            <a:off x="194400" y="3149075"/>
            <a:ext cx="5977500" cy="17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Around Jan-26, people gather on Reddit try to raise the price to beat wall street hedge fund. Therefore we can see a lot of posts </a:t>
            </a:r>
            <a:r>
              <a:rPr b="1" lang="en">
                <a:latin typeface="Lato"/>
                <a:ea typeface="Lato"/>
                <a:cs typeface="Lato"/>
                <a:sym typeface="Lato"/>
              </a:rPr>
              <a:t>urging people buy stocks</a:t>
            </a:r>
            <a:r>
              <a:rPr lang="en">
                <a:latin typeface="Lato"/>
                <a:ea typeface="Lato"/>
                <a:cs typeface="Lato"/>
                <a:sym typeface="Lato"/>
              </a:rPr>
              <a:t>, and </a:t>
            </a:r>
            <a:r>
              <a:rPr b="1" lang="en">
                <a:latin typeface="Lato"/>
                <a:ea typeface="Lato"/>
                <a:cs typeface="Lato"/>
                <a:sym typeface="Lato"/>
              </a:rPr>
              <a:t>celebrate</a:t>
            </a:r>
            <a:r>
              <a:rPr lang="en">
                <a:latin typeface="Lato"/>
                <a:ea typeface="Lato"/>
                <a:cs typeface="Lato"/>
                <a:sym typeface="Lato"/>
              </a:rPr>
              <a:t>. The stock price rise to 80 from &lt;20 originally.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Around 20 Feb-02, seems like people are selling, because the </a:t>
            </a:r>
            <a:r>
              <a:rPr b="1" lang="en">
                <a:latin typeface="Lato"/>
                <a:ea typeface="Lato"/>
                <a:cs typeface="Lato"/>
                <a:sym typeface="Lato"/>
              </a:rPr>
              <a:t>war is over</a:t>
            </a:r>
            <a:r>
              <a:rPr lang="en">
                <a:latin typeface="Lato"/>
                <a:ea typeface="Lato"/>
                <a:cs typeface="Lato"/>
                <a:sym typeface="Lato"/>
              </a:rPr>
              <a:t>, or they </a:t>
            </a:r>
            <a:r>
              <a:rPr b="1" lang="en">
                <a:latin typeface="Lato"/>
                <a:ea typeface="Lato"/>
                <a:cs typeface="Lato"/>
                <a:sym typeface="Lato"/>
              </a:rPr>
              <a:t>cannot stand</a:t>
            </a:r>
            <a:r>
              <a:rPr lang="en">
                <a:latin typeface="Lato"/>
                <a:ea typeface="Lato"/>
                <a:cs typeface="Lato"/>
                <a:sym typeface="Lato"/>
              </a:rPr>
              <a:t> and hold it, we see a lot of posts that says they </a:t>
            </a:r>
            <a:r>
              <a:rPr b="1" lang="en">
                <a:latin typeface="Lato"/>
                <a:ea typeface="Lato"/>
                <a:cs typeface="Lato"/>
                <a:sym typeface="Lato"/>
              </a:rPr>
              <a:t>lost the war</a:t>
            </a:r>
            <a:r>
              <a:rPr lang="en">
                <a:latin typeface="Lato"/>
                <a:ea typeface="Lato"/>
                <a:cs typeface="Lato"/>
                <a:sym typeface="Lato"/>
              </a:rPr>
              <a:t>, urging people to keep up. But the stock price drop to &lt;20.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05" name="Google Shape;105;p15"/>
          <p:cNvSpPr txBox="1"/>
          <p:nvPr/>
        </p:nvSpPr>
        <p:spPr>
          <a:xfrm>
            <a:off x="7085425" y="1003700"/>
            <a:ext cx="1885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Jan-27</a:t>
            </a:r>
            <a:endParaRPr b="1">
              <a:solidFill>
                <a:srgbClr val="FF0000"/>
              </a:solidFill>
              <a:latin typeface="Lato"/>
              <a:ea typeface="Lato"/>
              <a:cs typeface="Lato"/>
              <a:sym typeface="Lato"/>
            </a:endParaRPr>
          </a:p>
        </p:txBody>
      </p:sp>
      <p:sp>
        <p:nvSpPr>
          <p:cNvPr id="106" name="Google Shape;106;p15"/>
          <p:cNvSpPr txBox="1"/>
          <p:nvPr/>
        </p:nvSpPr>
        <p:spPr>
          <a:xfrm>
            <a:off x="7132125" y="3090775"/>
            <a:ext cx="1885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Feb-02</a:t>
            </a:r>
            <a:endParaRPr b="1">
              <a:solidFill>
                <a:srgbClr val="FF0000"/>
              </a:solidFill>
              <a:latin typeface="Lato"/>
              <a:ea typeface="Lato"/>
              <a:cs typeface="Lato"/>
              <a:sym typeface="Lato"/>
            </a:endParaRPr>
          </a:p>
        </p:txBody>
      </p:sp>
      <p:cxnSp>
        <p:nvCxnSpPr>
          <p:cNvPr id="107" name="Google Shape;107;p15"/>
          <p:cNvCxnSpPr/>
          <p:nvPr/>
        </p:nvCxnSpPr>
        <p:spPr>
          <a:xfrm flipH="1" rot="10800000">
            <a:off x="2322925" y="2585375"/>
            <a:ext cx="379200" cy="660900"/>
          </a:xfrm>
          <a:prstGeom prst="straightConnector1">
            <a:avLst/>
          </a:prstGeom>
          <a:noFill/>
          <a:ln cap="flat" cmpd="sng" w="28575">
            <a:solidFill>
              <a:srgbClr val="FF0000"/>
            </a:solidFill>
            <a:prstDash val="solid"/>
            <a:round/>
            <a:headEnd len="med" w="med" type="none"/>
            <a:tailEnd len="med" w="med" type="triangle"/>
          </a:ln>
        </p:spPr>
      </p:cxnSp>
      <p:cxnSp>
        <p:nvCxnSpPr>
          <p:cNvPr id="108" name="Google Shape;108;p15"/>
          <p:cNvCxnSpPr/>
          <p:nvPr/>
        </p:nvCxnSpPr>
        <p:spPr>
          <a:xfrm rot="10800000">
            <a:off x="3450425" y="2857600"/>
            <a:ext cx="2128500" cy="125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14" name="Google Shape;11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C343D"/>
              </a:buClr>
              <a:buSzPts val="1500"/>
              <a:buAutoNum type="arabicPeriod"/>
            </a:pPr>
            <a:r>
              <a:rPr lang="en" sz="1500">
                <a:solidFill>
                  <a:srgbClr val="0C343D"/>
                </a:solidFill>
              </a:rPr>
              <a:t>Fine Tune Bert-base with kaggle financial news dataset to get a language model that can be used in our NLP task</a:t>
            </a:r>
            <a:endParaRPr sz="1500">
              <a:solidFill>
                <a:srgbClr val="0C343D"/>
              </a:solidFill>
            </a:endParaRPr>
          </a:p>
          <a:p>
            <a:pPr indent="-323850" lvl="0" marL="457200" rtl="0" algn="l">
              <a:spcBef>
                <a:spcPts val="0"/>
              </a:spcBef>
              <a:spcAft>
                <a:spcPts val="0"/>
              </a:spcAft>
              <a:buClr>
                <a:srgbClr val="0C343D"/>
              </a:buClr>
              <a:buSzPts val="1500"/>
              <a:buAutoNum type="arabicPeriod"/>
            </a:pPr>
            <a:r>
              <a:rPr lang="en" sz="1500">
                <a:solidFill>
                  <a:srgbClr val="0C343D"/>
                </a:solidFill>
              </a:rPr>
              <a:t>Experiment with three way to integrate NLP features:</a:t>
            </a:r>
            <a:endParaRPr sz="1500">
              <a:solidFill>
                <a:srgbClr val="0C343D"/>
              </a:solidFill>
            </a:endParaRPr>
          </a:p>
          <a:p>
            <a:pPr indent="-323850" lvl="0" marL="457200" rtl="0" algn="l">
              <a:spcBef>
                <a:spcPts val="0"/>
              </a:spcBef>
              <a:spcAft>
                <a:spcPts val="0"/>
              </a:spcAft>
              <a:buClr>
                <a:srgbClr val="0C343D"/>
              </a:buClr>
              <a:buSzPts val="1500"/>
              <a:buChar char="●"/>
            </a:pPr>
            <a:r>
              <a:rPr lang="en" sz="1500">
                <a:solidFill>
                  <a:srgbClr val="0C343D"/>
                </a:solidFill>
              </a:rPr>
              <a:t>Train LSTM with </a:t>
            </a:r>
            <a:r>
              <a:rPr lang="en" sz="1500">
                <a:solidFill>
                  <a:srgbClr val="0C343D"/>
                </a:solidFill>
              </a:rPr>
              <a:t>stock </a:t>
            </a:r>
            <a:r>
              <a:rPr lang="en" sz="1500">
                <a:solidFill>
                  <a:srgbClr val="0C343D"/>
                </a:solidFill>
              </a:rPr>
              <a:t>time series + </a:t>
            </a:r>
            <a:r>
              <a:rPr b="1" lang="en" sz="1500">
                <a:solidFill>
                  <a:srgbClr val="0C343D"/>
                </a:solidFill>
              </a:rPr>
              <a:t>sentiment labels</a:t>
            </a:r>
            <a:endParaRPr b="1" sz="1500">
              <a:solidFill>
                <a:srgbClr val="0C343D"/>
              </a:solidFill>
            </a:endParaRPr>
          </a:p>
          <a:p>
            <a:pPr indent="-323850" lvl="0" marL="457200" rtl="0" algn="l">
              <a:spcBef>
                <a:spcPts val="0"/>
              </a:spcBef>
              <a:spcAft>
                <a:spcPts val="0"/>
              </a:spcAft>
              <a:buClr>
                <a:srgbClr val="0C343D"/>
              </a:buClr>
              <a:buSzPts val="1500"/>
              <a:buChar char="●"/>
            </a:pPr>
            <a:r>
              <a:rPr lang="en" sz="1500">
                <a:solidFill>
                  <a:srgbClr val="0C343D"/>
                </a:solidFill>
              </a:rPr>
              <a:t>Train LSTM with </a:t>
            </a:r>
            <a:r>
              <a:rPr lang="en" sz="1500">
                <a:solidFill>
                  <a:srgbClr val="0C343D"/>
                </a:solidFill>
              </a:rPr>
              <a:t>stock </a:t>
            </a:r>
            <a:r>
              <a:rPr lang="en" sz="1500">
                <a:solidFill>
                  <a:srgbClr val="0C343D"/>
                </a:solidFill>
              </a:rPr>
              <a:t>time series + </a:t>
            </a:r>
            <a:r>
              <a:rPr b="1" lang="en" sz="1500">
                <a:solidFill>
                  <a:srgbClr val="0C343D"/>
                </a:solidFill>
              </a:rPr>
              <a:t>TF-IDF embeddings</a:t>
            </a:r>
            <a:endParaRPr b="1" sz="1500">
              <a:solidFill>
                <a:srgbClr val="0C343D"/>
              </a:solidFill>
            </a:endParaRPr>
          </a:p>
          <a:p>
            <a:pPr indent="-323850" lvl="0" marL="457200" rtl="0" algn="l">
              <a:spcBef>
                <a:spcPts val="0"/>
              </a:spcBef>
              <a:spcAft>
                <a:spcPts val="0"/>
              </a:spcAft>
              <a:buClr>
                <a:srgbClr val="0C343D"/>
              </a:buClr>
              <a:buSzPts val="1500"/>
              <a:buChar char="●"/>
            </a:pPr>
            <a:r>
              <a:rPr lang="en" sz="1500">
                <a:solidFill>
                  <a:srgbClr val="0C343D"/>
                </a:solidFill>
              </a:rPr>
              <a:t>Train LSTM with stock time series </a:t>
            </a:r>
            <a:r>
              <a:rPr lang="en" sz="1500">
                <a:solidFill>
                  <a:srgbClr val="0C343D"/>
                </a:solidFill>
              </a:rPr>
              <a:t>+</a:t>
            </a:r>
            <a:r>
              <a:rPr lang="en" sz="1500">
                <a:solidFill>
                  <a:srgbClr val="0C343D"/>
                </a:solidFill>
              </a:rPr>
              <a:t> </a:t>
            </a:r>
            <a:r>
              <a:rPr b="1" lang="en" sz="1500">
                <a:solidFill>
                  <a:srgbClr val="0C343D"/>
                </a:solidFill>
              </a:rPr>
              <a:t>Bert embeddings</a:t>
            </a:r>
            <a:endParaRPr b="1" sz="1500">
              <a:solidFill>
                <a:srgbClr val="0C343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71900" y="499975"/>
            <a:ext cx="84810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Fine tune Bert with Kaggle Financial news dataset</a:t>
            </a:r>
            <a:endParaRPr/>
          </a:p>
        </p:txBody>
      </p:sp>
      <p:sp>
        <p:nvSpPr>
          <p:cNvPr id="120" name="Google Shape;120;p17"/>
          <p:cNvSpPr txBox="1"/>
          <p:nvPr>
            <p:ph idx="1" type="body"/>
          </p:nvPr>
        </p:nvSpPr>
        <p:spPr>
          <a:xfrm>
            <a:off x="5670300" y="1710675"/>
            <a:ext cx="3473700" cy="335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rPr>
              <a:t>This dataset contains financial news titles and the sentiment label, which can be used to fine tune our base Bert model to better </a:t>
            </a:r>
            <a:r>
              <a:rPr b="1" lang="en" sz="1400">
                <a:solidFill>
                  <a:srgbClr val="FF0000"/>
                </a:solidFill>
              </a:rPr>
              <a:t>adapt to the financial domain</a:t>
            </a:r>
            <a:r>
              <a:rPr lang="en" sz="1400">
                <a:solidFill>
                  <a:srgbClr val="000000"/>
                </a:solidFill>
              </a:rPr>
              <a:t> for later use. Note that the classes </a:t>
            </a:r>
            <a:r>
              <a:rPr b="1" lang="en" sz="1400">
                <a:solidFill>
                  <a:srgbClr val="000000"/>
                </a:solidFill>
              </a:rPr>
              <a:t>neutral, negative, positive</a:t>
            </a:r>
            <a:r>
              <a:rPr lang="en" sz="1400">
                <a:solidFill>
                  <a:srgbClr val="000000"/>
                </a:solidFill>
              </a:rPr>
              <a:t> are highly </a:t>
            </a:r>
            <a:r>
              <a:rPr lang="en" sz="1400">
                <a:solidFill>
                  <a:srgbClr val="000000"/>
                </a:solidFill>
              </a:rPr>
              <a:t>imbalanced so we perform </a:t>
            </a:r>
            <a:r>
              <a:rPr b="1" lang="en" sz="1400">
                <a:solidFill>
                  <a:srgbClr val="000000"/>
                </a:solidFill>
              </a:rPr>
              <a:t>upsampling</a:t>
            </a:r>
            <a:r>
              <a:rPr lang="en" sz="1400">
                <a:solidFill>
                  <a:srgbClr val="000000"/>
                </a:solidFill>
              </a:rPr>
              <a:t> before training. </a:t>
            </a:r>
            <a:endParaRPr sz="1400">
              <a:solidFill>
                <a:srgbClr val="000000"/>
              </a:solidFill>
            </a:endParaRPr>
          </a:p>
        </p:txBody>
      </p:sp>
      <p:pic>
        <p:nvPicPr>
          <p:cNvPr id="121" name="Google Shape;121;p17"/>
          <p:cNvPicPr preferRelativeResize="0"/>
          <p:nvPr/>
        </p:nvPicPr>
        <p:blipFill>
          <a:blip r:embed="rId3">
            <a:alphaModFix/>
          </a:blip>
          <a:stretch>
            <a:fillRect/>
          </a:stretch>
        </p:blipFill>
        <p:spPr>
          <a:xfrm>
            <a:off x="0" y="1367124"/>
            <a:ext cx="3037375" cy="2518800"/>
          </a:xfrm>
          <a:prstGeom prst="rect">
            <a:avLst/>
          </a:prstGeom>
          <a:noFill/>
          <a:ln>
            <a:noFill/>
          </a:ln>
        </p:spPr>
      </p:pic>
      <p:pic>
        <p:nvPicPr>
          <p:cNvPr id="122" name="Google Shape;122;p17"/>
          <p:cNvPicPr preferRelativeResize="0"/>
          <p:nvPr/>
        </p:nvPicPr>
        <p:blipFill>
          <a:blip r:embed="rId4">
            <a:alphaModFix/>
          </a:blip>
          <a:stretch>
            <a:fillRect/>
          </a:stretch>
        </p:blipFill>
        <p:spPr>
          <a:xfrm>
            <a:off x="3037372" y="2330600"/>
            <a:ext cx="2500653" cy="244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406075" y="570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 and Eval</a:t>
            </a:r>
            <a:endParaRPr/>
          </a:p>
        </p:txBody>
      </p:sp>
      <p:sp>
        <p:nvSpPr>
          <p:cNvPr id="128" name="Google Shape;128;p18"/>
          <p:cNvSpPr txBox="1"/>
          <p:nvPr>
            <p:ph idx="1" type="body"/>
          </p:nvPr>
        </p:nvSpPr>
        <p:spPr>
          <a:xfrm>
            <a:off x="5497175" y="1445025"/>
            <a:ext cx="3364800" cy="35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rPr>
              <a:t>We used the Bert base uncased model from </a:t>
            </a:r>
            <a:r>
              <a:rPr lang="en" sz="1400">
                <a:solidFill>
                  <a:schemeClr val="dk2"/>
                </a:solidFill>
              </a:rPr>
              <a:t>hugging face</a:t>
            </a:r>
            <a:r>
              <a:rPr lang="en" sz="1400">
                <a:solidFill>
                  <a:schemeClr val="dk2"/>
                </a:solidFill>
              </a:rPr>
              <a:t>, and add a </a:t>
            </a:r>
            <a:r>
              <a:rPr b="1" lang="en" sz="1400">
                <a:solidFill>
                  <a:schemeClr val="dk2"/>
                </a:solidFill>
              </a:rPr>
              <a:t>MLP</a:t>
            </a:r>
            <a:r>
              <a:rPr lang="en" sz="1400">
                <a:solidFill>
                  <a:schemeClr val="dk2"/>
                </a:solidFill>
              </a:rPr>
              <a:t> of sizes(768, 256, 3) to map the output to three classes, </a:t>
            </a:r>
            <a:r>
              <a:rPr b="1" lang="en" sz="1400">
                <a:solidFill>
                  <a:srgbClr val="FF0000"/>
                </a:solidFill>
              </a:rPr>
              <a:t>neutral, positive, and negative</a:t>
            </a:r>
            <a:r>
              <a:rPr lang="en" sz="1400">
                <a:solidFill>
                  <a:schemeClr val="dk2"/>
                </a:solidFill>
              </a:rPr>
              <a:t>. The learning rate is set to 1e-5 for Bert and 1e-3 for MLP.</a:t>
            </a:r>
            <a:endParaRPr sz="1400">
              <a:solidFill>
                <a:schemeClr val="dk2"/>
              </a:solidFill>
            </a:endParaRPr>
          </a:p>
          <a:p>
            <a:pPr indent="0" lvl="0" marL="0" rtl="0" algn="l">
              <a:spcBef>
                <a:spcPts val="1200"/>
              </a:spcBef>
              <a:spcAft>
                <a:spcPts val="0"/>
              </a:spcAft>
              <a:buNone/>
            </a:pPr>
            <a:r>
              <a:rPr lang="en" sz="1400">
                <a:solidFill>
                  <a:schemeClr val="dk2"/>
                </a:solidFill>
              </a:rPr>
              <a:t>And from the </a:t>
            </a:r>
            <a:r>
              <a:rPr lang="en" sz="1400">
                <a:solidFill>
                  <a:schemeClr val="dk2"/>
                </a:solidFill>
              </a:rPr>
              <a:t>curves we can see that the training and validation accuracy goes to </a:t>
            </a:r>
            <a:r>
              <a:rPr b="1" lang="en" sz="1400">
                <a:solidFill>
                  <a:schemeClr val="dk2"/>
                </a:solidFill>
              </a:rPr>
              <a:t>90%+.</a:t>
            </a:r>
            <a:endParaRPr b="1" sz="1400">
              <a:solidFill>
                <a:schemeClr val="dk2"/>
              </a:solidFill>
            </a:endParaRPr>
          </a:p>
          <a:p>
            <a:pPr indent="0" lvl="0" marL="0" rtl="0" algn="l">
              <a:spcBef>
                <a:spcPts val="1200"/>
              </a:spcBef>
              <a:spcAft>
                <a:spcPts val="1200"/>
              </a:spcAft>
              <a:buNone/>
            </a:pPr>
            <a:r>
              <a:rPr lang="en" sz="1400">
                <a:solidFill>
                  <a:schemeClr val="dk2"/>
                </a:solidFill>
              </a:rPr>
              <a:t>Then we save the model to use it in  the later time series forecasting tasks.</a:t>
            </a:r>
            <a:endParaRPr sz="1400">
              <a:solidFill>
                <a:schemeClr val="dk2"/>
              </a:solidFill>
            </a:endParaRPr>
          </a:p>
        </p:txBody>
      </p:sp>
      <p:pic>
        <p:nvPicPr>
          <p:cNvPr id="129" name="Google Shape;129;p18"/>
          <p:cNvPicPr preferRelativeResize="0"/>
          <p:nvPr/>
        </p:nvPicPr>
        <p:blipFill>
          <a:blip r:embed="rId3">
            <a:alphaModFix/>
          </a:blip>
          <a:stretch>
            <a:fillRect/>
          </a:stretch>
        </p:blipFill>
        <p:spPr>
          <a:xfrm>
            <a:off x="272850" y="3047300"/>
            <a:ext cx="4991877" cy="2096201"/>
          </a:xfrm>
          <a:prstGeom prst="rect">
            <a:avLst/>
          </a:prstGeom>
          <a:noFill/>
          <a:ln>
            <a:noFill/>
          </a:ln>
        </p:spPr>
      </p:pic>
      <p:pic>
        <p:nvPicPr>
          <p:cNvPr id="130" name="Google Shape;130;p18"/>
          <p:cNvPicPr preferRelativeResize="0"/>
          <p:nvPr/>
        </p:nvPicPr>
        <p:blipFill>
          <a:blip r:embed="rId4">
            <a:alphaModFix/>
          </a:blip>
          <a:stretch>
            <a:fillRect/>
          </a:stretch>
        </p:blipFill>
        <p:spPr>
          <a:xfrm>
            <a:off x="4432225" y="711974"/>
            <a:ext cx="3662549" cy="466275"/>
          </a:xfrm>
          <a:prstGeom prst="rect">
            <a:avLst/>
          </a:prstGeom>
          <a:noFill/>
          <a:ln>
            <a:noFill/>
          </a:ln>
        </p:spPr>
      </p:pic>
      <p:pic>
        <p:nvPicPr>
          <p:cNvPr id="131" name="Google Shape;131;p18"/>
          <p:cNvPicPr preferRelativeResize="0"/>
          <p:nvPr/>
        </p:nvPicPr>
        <p:blipFill>
          <a:blip r:embed="rId5">
            <a:alphaModFix/>
          </a:blip>
          <a:stretch>
            <a:fillRect/>
          </a:stretch>
        </p:blipFill>
        <p:spPr>
          <a:xfrm>
            <a:off x="272850" y="1287075"/>
            <a:ext cx="4794101" cy="1760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577875" y="570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Scrape S&amp;P 500 stock with yahoo finance</a:t>
            </a:r>
            <a:endParaRPr/>
          </a:p>
        </p:txBody>
      </p:sp>
      <p:sp>
        <p:nvSpPr>
          <p:cNvPr id="137" name="Google Shape;137;p19"/>
          <p:cNvSpPr txBox="1"/>
          <p:nvPr>
            <p:ph idx="1" type="body"/>
          </p:nvPr>
        </p:nvSpPr>
        <p:spPr>
          <a:xfrm>
            <a:off x="1808850" y="1282725"/>
            <a:ext cx="6608700" cy="18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We scrape all stock information (</a:t>
            </a:r>
            <a:r>
              <a:rPr b="1" lang="en">
                <a:solidFill>
                  <a:srgbClr val="000000"/>
                </a:solidFill>
              </a:rPr>
              <a:t>Open, high, low, close, volume, adj close</a:t>
            </a:r>
            <a:r>
              <a:rPr lang="en">
                <a:solidFill>
                  <a:srgbClr val="000000"/>
                </a:solidFill>
              </a:rPr>
              <a:t>) of 504 stocks from 2018-01-01 to today, manually </a:t>
            </a:r>
            <a:r>
              <a:rPr lang="en">
                <a:solidFill>
                  <a:srgbClr val="000000"/>
                </a:solidFill>
              </a:rPr>
              <a:t>including </a:t>
            </a:r>
            <a:r>
              <a:rPr lang="en">
                <a:solidFill>
                  <a:srgbClr val="000000"/>
                </a:solidFill>
              </a:rPr>
              <a:t>GME(kicked out of S&amp;P 500) to prepare for training.</a:t>
            </a:r>
            <a:endParaRPr>
              <a:solidFill>
                <a:srgbClr val="000000"/>
              </a:solidFill>
            </a:endParaRPr>
          </a:p>
          <a:p>
            <a:pPr indent="0" lvl="0" marL="0" rtl="0" algn="l">
              <a:spcBef>
                <a:spcPts val="1200"/>
              </a:spcBef>
              <a:spcAft>
                <a:spcPts val="0"/>
              </a:spcAft>
              <a:buNone/>
            </a:pPr>
            <a:r>
              <a:rPr lang="en">
                <a:solidFill>
                  <a:srgbClr val="000000"/>
                </a:solidFill>
              </a:rPr>
              <a:t>Some of the stocks got bankrupted, so we delete them.</a:t>
            </a:r>
            <a:endParaRPr>
              <a:solidFill>
                <a:srgbClr val="000000"/>
              </a:solidFill>
            </a:endParaRPr>
          </a:p>
          <a:p>
            <a:pPr indent="0" lvl="0" marL="0" rtl="0" algn="l">
              <a:spcBef>
                <a:spcPts val="1200"/>
              </a:spcBef>
              <a:spcAft>
                <a:spcPts val="1200"/>
              </a:spcAft>
              <a:buNone/>
            </a:pPr>
            <a:r>
              <a:rPr lang="en">
                <a:solidFill>
                  <a:srgbClr val="000000"/>
                </a:solidFill>
              </a:rPr>
              <a:t>In our actual training process, we use only </a:t>
            </a:r>
            <a:r>
              <a:rPr b="1" lang="en">
                <a:solidFill>
                  <a:srgbClr val="000000"/>
                </a:solidFill>
              </a:rPr>
              <a:t>GME</a:t>
            </a:r>
            <a:r>
              <a:rPr lang="en">
                <a:solidFill>
                  <a:srgbClr val="000000"/>
                </a:solidFill>
              </a:rPr>
              <a:t> to train the model.</a:t>
            </a:r>
            <a:endParaRPr>
              <a:solidFill>
                <a:srgbClr val="000000"/>
              </a:solidFill>
            </a:endParaRPr>
          </a:p>
        </p:txBody>
      </p:sp>
      <p:pic>
        <p:nvPicPr>
          <p:cNvPr id="138" name="Google Shape;138;p19"/>
          <p:cNvPicPr preferRelativeResize="0"/>
          <p:nvPr/>
        </p:nvPicPr>
        <p:blipFill>
          <a:blip r:embed="rId3">
            <a:alphaModFix/>
          </a:blip>
          <a:stretch>
            <a:fillRect/>
          </a:stretch>
        </p:blipFill>
        <p:spPr>
          <a:xfrm>
            <a:off x="192000" y="989675"/>
            <a:ext cx="1359500" cy="3567650"/>
          </a:xfrm>
          <a:prstGeom prst="rect">
            <a:avLst/>
          </a:prstGeom>
          <a:noFill/>
          <a:ln>
            <a:noFill/>
          </a:ln>
        </p:spPr>
      </p:pic>
      <p:pic>
        <p:nvPicPr>
          <p:cNvPr id="139" name="Google Shape;139;p19"/>
          <p:cNvPicPr preferRelativeResize="0"/>
          <p:nvPr/>
        </p:nvPicPr>
        <p:blipFill>
          <a:blip r:embed="rId4">
            <a:alphaModFix/>
          </a:blip>
          <a:stretch>
            <a:fillRect/>
          </a:stretch>
        </p:blipFill>
        <p:spPr>
          <a:xfrm>
            <a:off x="1288950" y="3046350"/>
            <a:ext cx="4097077" cy="2097150"/>
          </a:xfrm>
          <a:prstGeom prst="rect">
            <a:avLst/>
          </a:prstGeom>
          <a:noFill/>
          <a:ln>
            <a:noFill/>
          </a:ln>
        </p:spPr>
      </p:pic>
      <p:cxnSp>
        <p:nvCxnSpPr>
          <p:cNvPr id="140" name="Google Shape;140;p19"/>
          <p:cNvCxnSpPr/>
          <p:nvPr/>
        </p:nvCxnSpPr>
        <p:spPr>
          <a:xfrm flipH="1" rot="10800000">
            <a:off x="434525" y="4213800"/>
            <a:ext cx="252600" cy="707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496125" y="146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dataset preprocessing</a:t>
            </a:r>
            <a:endParaRPr/>
          </a:p>
        </p:txBody>
      </p:sp>
      <p:sp>
        <p:nvSpPr>
          <p:cNvPr id="146" name="Google Shape;146;p20"/>
          <p:cNvSpPr txBox="1"/>
          <p:nvPr>
            <p:ph idx="1" type="body"/>
          </p:nvPr>
        </p:nvSpPr>
        <p:spPr>
          <a:xfrm>
            <a:off x="4759500" y="798300"/>
            <a:ext cx="4180800" cy="41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The datasets contain Reddit post titles related to the stock GME of the whole year 2021.</a:t>
            </a:r>
            <a:endParaRPr>
              <a:solidFill>
                <a:srgbClr val="000000"/>
              </a:solidFill>
            </a:endParaRPr>
          </a:p>
          <a:p>
            <a:pPr indent="0" lvl="0" marL="0" rtl="0" algn="l">
              <a:spcBef>
                <a:spcPts val="1200"/>
              </a:spcBef>
              <a:spcAft>
                <a:spcPts val="0"/>
              </a:spcAft>
              <a:buNone/>
            </a:pPr>
            <a:r>
              <a:rPr lang="en">
                <a:solidFill>
                  <a:srgbClr val="000000"/>
                </a:solidFill>
              </a:rPr>
              <a:t>We first demojize the emoji in  titles to text. E.g. </a:t>
            </a:r>
            <a:r>
              <a:rPr lang="en">
                <a:solidFill>
                  <a:srgbClr val="000000"/>
                </a:solidFill>
              </a:rPr>
              <a:t>🚀is converted into</a:t>
            </a:r>
            <a:r>
              <a:rPr b="1" lang="en">
                <a:solidFill>
                  <a:srgbClr val="000000"/>
                </a:solidFill>
              </a:rPr>
              <a:t> rocket</a:t>
            </a:r>
            <a:r>
              <a:rPr lang="en">
                <a:solidFill>
                  <a:srgbClr val="000000"/>
                </a:solidFill>
              </a:rPr>
              <a:t>, because it contains very important information about the stock. And clean the title by converting to lowercase and keep only words.</a:t>
            </a:r>
            <a:endParaRPr>
              <a:solidFill>
                <a:srgbClr val="000000"/>
              </a:solidFill>
            </a:endParaRPr>
          </a:p>
          <a:p>
            <a:pPr indent="0" lvl="0" marL="0" rtl="0" algn="l">
              <a:spcBef>
                <a:spcPts val="1200"/>
              </a:spcBef>
              <a:spcAft>
                <a:spcPts val="0"/>
              </a:spcAft>
              <a:buNone/>
            </a:pPr>
            <a:r>
              <a:rPr lang="en">
                <a:solidFill>
                  <a:srgbClr val="000000"/>
                </a:solidFill>
              </a:rPr>
              <a:t>From the statistics, some days have number of titles &gt;10k+, most of the days have around 300 titles. Therefore, we for each day </a:t>
            </a:r>
            <a:r>
              <a:rPr b="1" lang="en">
                <a:solidFill>
                  <a:srgbClr val="FF0000"/>
                </a:solidFill>
              </a:rPr>
              <a:t>sample 300</a:t>
            </a:r>
            <a:r>
              <a:rPr b="1" lang="en">
                <a:solidFill>
                  <a:srgbClr val="000000"/>
                </a:solidFill>
              </a:rPr>
              <a:t> </a:t>
            </a:r>
            <a:r>
              <a:rPr lang="en">
                <a:solidFill>
                  <a:srgbClr val="000000"/>
                </a:solidFill>
              </a:rPr>
              <a:t>titles, which will  be utilized later in NLP.</a:t>
            </a:r>
            <a:endParaRPr>
              <a:solidFill>
                <a:srgbClr val="000000"/>
              </a:solidFill>
            </a:endParaRPr>
          </a:p>
          <a:p>
            <a:pPr indent="0" lvl="0" marL="0" rtl="0" algn="l">
              <a:spcBef>
                <a:spcPts val="1200"/>
              </a:spcBef>
              <a:spcAft>
                <a:spcPts val="1200"/>
              </a:spcAft>
              <a:buNone/>
            </a:pPr>
            <a:r>
              <a:rPr lang="en">
                <a:solidFill>
                  <a:srgbClr val="000000"/>
                </a:solidFill>
              </a:rPr>
              <a:t>The we join the text information processed by various NLP techniques with actual stock time series in later part.</a:t>
            </a:r>
            <a:endParaRPr>
              <a:solidFill>
                <a:srgbClr val="000000"/>
              </a:solidFill>
            </a:endParaRPr>
          </a:p>
        </p:txBody>
      </p:sp>
      <p:pic>
        <p:nvPicPr>
          <p:cNvPr id="147" name="Google Shape;147;p20"/>
          <p:cNvPicPr preferRelativeResize="0"/>
          <p:nvPr/>
        </p:nvPicPr>
        <p:blipFill>
          <a:blip r:embed="rId3">
            <a:alphaModFix/>
          </a:blip>
          <a:stretch>
            <a:fillRect/>
          </a:stretch>
        </p:blipFill>
        <p:spPr>
          <a:xfrm>
            <a:off x="152400" y="681650"/>
            <a:ext cx="3838427" cy="2023050"/>
          </a:xfrm>
          <a:prstGeom prst="rect">
            <a:avLst/>
          </a:prstGeom>
          <a:noFill/>
          <a:ln>
            <a:noFill/>
          </a:ln>
        </p:spPr>
      </p:pic>
      <p:pic>
        <p:nvPicPr>
          <p:cNvPr id="148" name="Google Shape;148;p20"/>
          <p:cNvPicPr preferRelativeResize="0"/>
          <p:nvPr/>
        </p:nvPicPr>
        <p:blipFill>
          <a:blip r:embed="rId4">
            <a:alphaModFix/>
          </a:blip>
          <a:stretch>
            <a:fillRect/>
          </a:stretch>
        </p:blipFill>
        <p:spPr>
          <a:xfrm>
            <a:off x="152400" y="2857100"/>
            <a:ext cx="4081650" cy="2286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284775" y="126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 Bert Sentiment Analysis</a:t>
            </a:r>
            <a:r>
              <a:rPr lang="en"/>
              <a:t>(Baseline)</a:t>
            </a:r>
            <a:r>
              <a:rPr lang="en"/>
              <a:t> </a:t>
            </a:r>
            <a:endParaRPr/>
          </a:p>
        </p:txBody>
      </p:sp>
      <p:pic>
        <p:nvPicPr>
          <p:cNvPr id="154" name="Google Shape;154;p21"/>
          <p:cNvPicPr preferRelativeResize="0"/>
          <p:nvPr/>
        </p:nvPicPr>
        <p:blipFill rotWithShape="1">
          <a:blip r:embed="rId3">
            <a:alphaModFix/>
          </a:blip>
          <a:srcRect b="42306" l="0" r="0" t="0"/>
          <a:stretch/>
        </p:blipFill>
        <p:spPr>
          <a:xfrm>
            <a:off x="0" y="1089024"/>
            <a:ext cx="5527976" cy="1242901"/>
          </a:xfrm>
          <a:prstGeom prst="rect">
            <a:avLst/>
          </a:prstGeom>
          <a:noFill/>
          <a:ln>
            <a:noFill/>
          </a:ln>
        </p:spPr>
      </p:pic>
      <p:sp>
        <p:nvSpPr>
          <p:cNvPr id="155" name="Google Shape;155;p21"/>
          <p:cNvSpPr/>
          <p:nvPr/>
        </p:nvSpPr>
        <p:spPr>
          <a:xfrm>
            <a:off x="5052550" y="1089013"/>
            <a:ext cx="586200" cy="12429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56" name="Google Shape;156;p21"/>
          <p:cNvPicPr preferRelativeResize="0"/>
          <p:nvPr/>
        </p:nvPicPr>
        <p:blipFill>
          <a:blip r:embed="rId4">
            <a:alphaModFix/>
          </a:blip>
          <a:stretch>
            <a:fillRect/>
          </a:stretch>
        </p:blipFill>
        <p:spPr>
          <a:xfrm>
            <a:off x="2345200" y="2912111"/>
            <a:ext cx="3244976" cy="2078989"/>
          </a:xfrm>
          <a:prstGeom prst="rect">
            <a:avLst/>
          </a:prstGeom>
          <a:noFill/>
          <a:ln>
            <a:noFill/>
          </a:ln>
        </p:spPr>
      </p:pic>
      <p:sp>
        <p:nvSpPr>
          <p:cNvPr id="157" name="Google Shape;157;p21"/>
          <p:cNvSpPr txBox="1"/>
          <p:nvPr>
            <p:ph idx="1" type="body"/>
          </p:nvPr>
        </p:nvSpPr>
        <p:spPr>
          <a:xfrm>
            <a:off x="5742575" y="476725"/>
            <a:ext cx="3404400" cy="392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200">
                <a:solidFill>
                  <a:schemeClr val="dk2"/>
                </a:solidFill>
              </a:rPr>
              <a:t>We </a:t>
            </a:r>
            <a:r>
              <a:rPr lang="en" sz="1200">
                <a:solidFill>
                  <a:schemeClr val="dk2"/>
                </a:solidFill>
              </a:rPr>
              <a:t>used</a:t>
            </a:r>
            <a:r>
              <a:rPr lang="en" sz="1200">
                <a:solidFill>
                  <a:schemeClr val="dk2"/>
                </a:solidFill>
              </a:rPr>
              <a:t> the Bert we fine tuned to output sentiment labels on each Reddit title. And take average sentiment score in each day.</a:t>
            </a:r>
            <a:endParaRPr sz="1200">
              <a:solidFill>
                <a:schemeClr val="dk2"/>
              </a:solidFill>
            </a:endParaRPr>
          </a:p>
          <a:p>
            <a:pPr indent="0" lvl="0" marL="0" rtl="0" algn="l">
              <a:lnSpc>
                <a:spcPct val="95000"/>
              </a:lnSpc>
              <a:spcBef>
                <a:spcPts val="0"/>
              </a:spcBef>
              <a:spcAft>
                <a:spcPts val="0"/>
              </a:spcAft>
              <a:buSzPts val="852"/>
              <a:buNone/>
            </a:pPr>
            <a:r>
              <a:rPr lang="en" sz="1200">
                <a:solidFill>
                  <a:schemeClr val="dk2"/>
                </a:solidFill>
              </a:rPr>
              <a:t>However, f</a:t>
            </a:r>
            <a:r>
              <a:rPr lang="en" sz="1200">
                <a:solidFill>
                  <a:schemeClr val="dk2"/>
                </a:solidFill>
              </a:rPr>
              <a:t>rom the heatmap, t</a:t>
            </a:r>
            <a:r>
              <a:rPr lang="en" sz="1200">
                <a:solidFill>
                  <a:schemeClr val="dk2"/>
                </a:solidFill>
              </a:rPr>
              <a:t>he sentiment analysis our fine-tuned Bert gives does not give a good </a:t>
            </a:r>
            <a:r>
              <a:rPr b="1" lang="en" sz="1200">
                <a:solidFill>
                  <a:schemeClr val="dk2"/>
                </a:solidFill>
              </a:rPr>
              <a:t>correlation</a:t>
            </a:r>
            <a:r>
              <a:rPr lang="en" sz="1200">
                <a:solidFill>
                  <a:schemeClr val="dk2"/>
                </a:solidFill>
              </a:rPr>
              <a:t> with price or price change. Therefore the sentiment is </a:t>
            </a:r>
            <a:r>
              <a:rPr b="1" lang="en" sz="1200">
                <a:solidFill>
                  <a:schemeClr val="dk2"/>
                </a:solidFill>
              </a:rPr>
              <a:t>not going to be so useful</a:t>
            </a:r>
            <a:r>
              <a:rPr lang="en" sz="1200">
                <a:solidFill>
                  <a:schemeClr val="dk2"/>
                </a:solidFill>
              </a:rPr>
              <a:t>. This can be due to several reasons: </a:t>
            </a:r>
            <a:endParaRPr sz="1200">
              <a:solidFill>
                <a:schemeClr val="dk2"/>
              </a:solidFill>
            </a:endParaRPr>
          </a:p>
          <a:p>
            <a:pPr indent="0" lvl="0" marL="0" rtl="0" algn="l">
              <a:lnSpc>
                <a:spcPct val="95000"/>
              </a:lnSpc>
              <a:spcBef>
                <a:spcPts val="0"/>
              </a:spcBef>
              <a:spcAft>
                <a:spcPts val="0"/>
              </a:spcAft>
              <a:buSzPts val="852"/>
              <a:buNone/>
            </a:pPr>
            <a:r>
              <a:t/>
            </a:r>
            <a:endParaRPr sz="1200">
              <a:solidFill>
                <a:schemeClr val="dk2"/>
              </a:solidFill>
            </a:endParaRPr>
          </a:p>
          <a:p>
            <a:pPr indent="0" lvl="0" marL="0" rtl="0" algn="l">
              <a:lnSpc>
                <a:spcPct val="95000"/>
              </a:lnSpc>
              <a:spcBef>
                <a:spcPts val="0"/>
              </a:spcBef>
              <a:spcAft>
                <a:spcPts val="0"/>
              </a:spcAft>
              <a:buSzPts val="852"/>
              <a:buNone/>
            </a:pPr>
            <a:r>
              <a:rPr lang="en" sz="1200">
                <a:solidFill>
                  <a:schemeClr val="dk2"/>
                </a:solidFill>
              </a:rPr>
              <a:t>1.Our Bert is fine tuned on </a:t>
            </a:r>
            <a:r>
              <a:rPr b="1" lang="en" sz="1200">
                <a:solidFill>
                  <a:srgbClr val="FF0000"/>
                </a:solidFill>
              </a:rPr>
              <a:t>kaggle financial news</a:t>
            </a:r>
            <a:r>
              <a:rPr lang="en" sz="1200">
                <a:solidFill>
                  <a:schemeClr val="dk2"/>
                </a:solidFill>
              </a:rPr>
              <a:t> headlines, which is drastically different from our </a:t>
            </a:r>
            <a:r>
              <a:rPr b="1" lang="en" sz="1200">
                <a:solidFill>
                  <a:schemeClr val="dk2"/>
                </a:solidFill>
              </a:rPr>
              <a:t>Reddit </a:t>
            </a:r>
            <a:r>
              <a:rPr lang="en" sz="1200">
                <a:solidFill>
                  <a:schemeClr val="dk2"/>
                </a:solidFill>
              </a:rPr>
              <a:t>post, and the model fails to generalize to Reddit post. </a:t>
            </a:r>
            <a:endParaRPr sz="1200">
              <a:solidFill>
                <a:schemeClr val="dk2"/>
              </a:solidFill>
            </a:endParaRPr>
          </a:p>
          <a:p>
            <a:pPr indent="0" lvl="0" marL="0" rtl="0" algn="l">
              <a:lnSpc>
                <a:spcPct val="95000"/>
              </a:lnSpc>
              <a:spcBef>
                <a:spcPts val="0"/>
              </a:spcBef>
              <a:spcAft>
                <a:spcPts val="0"/>
              </a:spcAft>
              <a:buSzPts val="852"/>
              <a:buNone/>
            </a:pPr>
            <a:r>
              <a:t/>
            </a:r>
            <a:endParaRPr sz="1200">
              <a:solidFill>
                <a:schemeClr val="dk2"/>
              </a:solidFill>
            </a:endParaRPr>
          </a:p>
          <a:p>
            <a:pPr indent="0" lvl="0" marL="0" rtl="0" algn="l">
              <a:lnSpc>
                <a:spcPct val="95000"/>
              </a:lnSpc>
              <a:spcBef>
                <a:spcPts val="0"/>
              </a:spcBef>
              <a:spcAft>
                <a:spcPts val="0"/>
              </a:spcAft>
              <a:buSzPts val="852"/>
              <a:buNone/>
            </a:pPr>
            <a:r>
              <a:rPr lang="en" sz="1200">
                <a:solidFill>
                  <a:schemeClr val="dk2"/>
                </a:solidFill>
              </a:rPr>
              <a:t>2.Our model mostly outputs sentiment as</a:t>
            </a:r>
            <a:r>
              <a:rPr b="1" lang="en" sz="1200">
                <a:solidFill>
                  <a:schemeClr val="dk2"/>
                </a:solidFill>
              </a:rPr>
              <a:t> </a:t>
            </a:r>
            <a:r>
              <a:rPr b="1" lang="en" sz="1200">
                <a:solidFill>
                  <a:srgbClr val="FF0000"/>
                </a:solidFill>
              </a:rPr>
              <a:t>neutral</a:t>
            </a:r>
            <a:r>
              <a:rPr lang="en" sz="1200">
                <a:solidFill>
                  <a:schemeClr val="dk2"/>
                </a:solidFill>
              </a:rPr>
              <a:t>, if we could have included only positive and negative classes, or simply use the embeddings, it would give us stronger correlation with the stock price. </a:t>
            </a:r>
            <a:r>
              <a:rPr b="1" lang="en" sz="1200">
                <a:solidFill>
                  <a:srgbClr val="FF0000"/>
                </a:solidFill>
              </a:rPr>
              <a:t>Finbert I tried also output a large number of neutral, and cannot understand Reddit post without fine tuning.</a:t>
            </a:r>
            <a:endParaRPr b="1" sz="1200">
              <a:solidFill>
                <a:srgbClr val="FF0000"/>
              </a:solidFill>
            </a:endParaRPr>
          </a:p>
          <a:p>
            <a:pPr indent="0" lvl="0" marL="0" rtl="0" algn="l">
              <a:lnSpc>
                <a:spcPct val="95000"/>
              </a:lnSpc>
              <a:spcBef>
                <a:spcPts val="0"/>
              </a:spcBef>
              <a:spcAft>
                <a:spcPts val="0"/>
              </a:spcAft>
              <a:buSzPts val="852"/>
              <a:buNone/>
            </a:pPr>
            <a:r>
              <a:rPr b="1" lang="en" sz="1200">
                <a:solidFill>
                  <a:srgbClr val="1155CC"/>
                </a:solidFill>
              </a:rPr>
              <a:t>But it serves as a good baseline methods, we'll train LSTM with sentiment labels first, and then explore Tf-idf embeddings, finally explore bert embeddings.</a:t>
            </a:r>
            <a:endParaRPr b="1" sz="1200">
              <a:solidFill>
                <a:srgbClr val="1155CC"/>
              </a:solidFill>
            </a:endParaRPr>
          </a:p>
          <a:p>
            <a:pPr indent="0" lvl="0" marL="0" rtl="0" algn="l">
              <a:lnSpc>
                <a:spcPct val="95000"/>
              </a:lnSpc>
              <a:spcBef>
                <a:spcPts val="0"/>
              </a:spcBef>
              <a:spcAft>
                <a:spcPts val="0"/>
              </a:spcAft>
              <a:buSzPts val="852"/>
              <a:buNone/>
            </a:pPr>
            <a:r>
              <a:t/>
            </a:r>
            <a:endParaRPr b="1" sz="1200">
              <a:solidFill>
                <a:schemeClr val="dk2"/>
              </a:solidFill>
            </a:endParaRPr>
          </a:p>
        </p:txBody>
      </p:sp>
      <p:pic>
        <p:nvPicPr>
          <p:cNvPr id="158" name="Google Shape;158;p21"/>
          <p:cNvPicPr preferRelativeResize="0"/>
          <p:nvPr/>
        </p:nvPicPr>
        <p:blipFill>
          <a:blip r:embed="rId5">
            <a:alphaModFix/>
          </a:blip>
          <a:stretch>
            <a:fillRect/>
          </a:stretch>
        </p:blipFill>
        <p:spPr>
          <a:xfrm>
            <a:off x="152400" y="2759524"/>
            <a:ext cx="2040400" cy="1860845"/>
          </a:xfrm>
          <a:prstGeom prst="rect">
            <a:avLst/>
          </a:prstGeom>
          <a:noFill/>
          <a:ln>
            <a:noFill/>
          </a:ln>
        </p:spPr>
      </p:pic>
      <p:sp>
        <p:nvSpPr>
          <p:cNvPr id="159" name="Google Shape;159;p21"/>
          <p:cNvSpPr/>
          <p:nvPr/>
        </p:nvSpPr>
        <p:spPr>
          <a:xfrm>
            <a:off x="4032750" y="2912104"/>
            <a:ext cx="586200" cy="99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0" name="Google Shape;160;p21"/>
          <p:cNvCxnSpPr/>
          <p:nvPr/>
        </p:nvCxnSpPr>
        <p:spPr>
          <a:xfrm flipH="1" rot="10800000">
            <a:off x="1061025" y="3981400"/>
            <a:ext cx="283200" cy="960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